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4" r:id="rId7"/>
    <p:sldId id="266" r:id="rId8"/>
    <p:sldId id="276" r:id="rId9"/>
    <p:sldId id="273" r:id="rId10"/>
    <p:sldId id="274" r:id="rId11"/>
    <p:sldId id="275" r:id="rId12"/>
    <p:sldId id="272" r:id="rId13"/>
    <p:sldId id="271" r:id="rId14"/>
    <p:sldId id="270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FE404EC6-E373-4486-B61E-58750903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9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358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C66FA-14DE-4D62-A14D-089EF2909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4329112" cy="118237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cs-CZ" dirty="0"/>
              <a:t>VIM jak na vzdělávání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87C2ED-27D3-4060-A155-466BD1FDB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8931" y="441327"/>
            <a:ext cx="6630155" cy="5256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B09ECDF-6033-44B1-9F74-395332CF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4" y="1828801"/>
            <a:ext cx="4329111" cy="3868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96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7BA63-C562-462F-A5F6-FABA3581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0572F4-85B5-466F-9963-FF179753B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40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326714F-33A6-4760-A90B-90F813C78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93622" y="441325"/>
            <a:ext cx="2955464" cy="525621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2C745F-B259-4C93-B0FA-15830A578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2913" y="441325"/>
            <a:ext cx="8129587" cy="525621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49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9CE15-0720-4857-99C7-692067F9A3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982767"/>
            <a:ext cx="8544934" cy="108531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CC5630-E371-445E-9E8F-7A5180F3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3546505"/>
            <a:ext cx="8544934" cy="215103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1964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3CD2C-7055-4434-B453-2E3D1DAF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B3A7E3-4C16-49C8-958A-827CA82A2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mavé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0B6F335-C12B-43BB-A2A2-BBD6491934C8}"/>
              </a:ext>
            </a:extLst>
          </p:cNvPr>
          <p:cNvSpPr/>
          <p:nvPr/>
        </p:nvSpPr>
        <p:spPr>
          <a:xfrm>
            <a:off x="442913" y="441325"/>
            <a:ext cx="11306175" cy="5256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72CEC1-9E0A-46F6-9524-3037AD666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03305"/>
            <a:ext cx="10515600" cy="1264777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VIM jak na vzdělávání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1AB001A-E1EC-43AB-AD8F-458AA40BE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64637"/>
            <a:ext cx="10515600" cy="30417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2924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DBF1D-BCA1-4175-B572-377FCE2E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9E11EF-E724-431F-B1C6-52A99B02B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897166"/>
            <a:ext cx="5502111" cy="38003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DC6AB8F-D69A-4AEC-9AF5-B8F4E5486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976" y="1897166"/>
            <a:ext cx="5502110" cy="38003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2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58177-A00A-4289-AF9F-0F20C9A7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11306175" cy="12493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3E6A57-22DD-490F-A347-0A747659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4" y="1803163"/>
            <a:ext cx="5554662" cy="64093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78E3421-9839-4AFF-B452-D039954EB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580830"/>
            <a:ext cx="5554661" cy="311670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59FE378-3397-46DF-A614-538F78C40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161"/>
            <a:ext cx="5576888" cy="6409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F664BF8-29EC-4B6C-8237-581D5024A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4" y="2580830"/>
            <a:ext cx="5554663" cy="311670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4187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7ED72-2835-4046-9ECC-106C7D49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31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55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0AA92435-5C56-4FC3-A0BF-9F472CBFE9A8}"/>
              </a:ext>
            </a:extLst>
          </p:cNvPr>
          <p:cNvSpPr/>
          <p:nvPr/>
        </p:nvSpPr>
        <p:spPr>
          <a:xfrm>
            <a:off x="442913" y="441325"/>
            <a:ext cx="4402552" cy="5256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705EB9-5AD5-470B-B131-D812A9010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37488"/>
            <a:ext cx="3595479" cy="1059678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VIM jak na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8D11F8-6C74-4EEF-A651-631A6BB7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1325"/>
            <a:ext cx="6565900" cy="5256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875BE3C-484A-4DE5-A55D-3565CC8E4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6628"/>
            <a:ext cx="3595479" cy="323031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5277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BC4EC1D-8282-4341-B34C-7636B0F03B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773AC6A-B17F-41AD-A5A7-2D694029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11306175" cy="1242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VIM jak na vzdělávání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65A1DB-3777-40AD-8C15-CFEA510B1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62983"/>
            <a:ext cx="11306175" cy="3834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4064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74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afa.cz/sas2/" TargetMode="External"/><Relationship Id="rId2" Type="http://schemas.openxmlformats.org/officeDocument/2006/relationships/hyperlink" Target="http://www.anabel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ahjm.cz/" TargetMode="External"/><Relationship Id="rId5" Type="http://schemas.openxmlformats.org/officeDocument/2006/relationships/hyperlink" Target="https://www.spondea.cz/cz" TargetMode="External"/><Relationship Id="rId4" Type="http://schemas.openxmlformats.org/officeDocument/2006/relationships/hyperlink" Target="https://www.modralinka.cz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ovarova@vim-jmk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nebylo.cz/" TargetMode="External"/><Relationship Id="rId2" Type="http://schemas.openxmlformats.org/officeDocument/2006/relationships/hyperlink" Target="https://tezkahlav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m-jmk.cz/co-delame/vzdelavani/akce/ak08098" TargetMode="External"/><Relationship Id="rId2" Type="http://schemas.openxmlformats.org/officeDocument/2006/relationships/hyperlink" Target="https://www.vim-jmk.cz/co-delame/vzdelavani/akce/ak0825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im-jmk.cz/co-delame/vzdelavani/akce/ak08047" TargetMode="External"/><Relationship Id="rId4" Type="http://schemas.openxmlformats.org/officeDocument/2006/relationships/hyperlink" Target="https://www.vim-jmk.cz/co-delame/vzdelavani/akce/ak0830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vypustdusi.cz/infografika/" TargetMode="External"/><Relationship Id="rId2" Type="http://schemas.openxmlformats.org/officeDocument/2006/relationships/hyperlink" Target="https://nevypustdus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ttps://www.centrumlocika.cz/infografika-a-clanky" TargetMode="External"/><Relationship Id="rId4" Type="http://schemas.openxmlformats.org/officeDocument/2006/relationships/hyperlink" Target="https://www.centrumlocika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zda.cz/materialy-pro-skoly/" TargetMode="External"/><Relationship Id="rId2" Type="http://schemas.openxmlformats.org/officeDocument/2006/relationships/hyperlink" Target="https://dzd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ttps://www.societyforall.cz/knihovna" TargetMode="External"/><Relationship Id="rId4" Type="http://schemas.openxmlformats.org/officeDocument/2006/relationships/hyperlink" Target="mailto:https://www.societyforall.cz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19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C87CDD-7048-4812-99A4-AF46498A2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3" y="188259"/>
            <a:ext cx="11022293" cy="5773270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služby pro děti s psychickými potížemi – možnosti spolupráce</a:t>
            </a:r>
          </a:p>
          <a:p>
            <a:endParaRPr lang="cs-CZ" sz="26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Centrum </a:t>
            </a:r>
            <a:r>
              <a:rPr lang="cs-CZ" sz="2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Anabell</a:t>
            </a: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http://www.anabell.cz/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Piafa</a:t>
            </a: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Vyškov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https://www.piafa.cz/sas2/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Modrá linka – krizová telefonická pomoc, osobní poradna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https://www.modralinka.cz/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Spondea</a:t>
            </a: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 krizová pomoc, intervenční centrum pro oběti dom. Násilí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https://www.spondea.cz/cz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Práh jižní Morava – příspěvek dr. Jiřího Šupy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https://www.prahjm.cz/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1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C87CDD-7048-4812-99A4-AF46498A2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3" y="188259"/>
            <a:ext cx="11022293" cy="5773270"/>
          </a:xfrm>
        </p:spPr>
        <p:txBody>
          <a:bodyPr>
            <a:normAutofit/>
          </a:bodyPr>
          <a:lstStyle/>
          <a:p>
            <a:pPr lvl="0"/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Kontakty</a:t>
            </a:r>
          </a:p>
          <a:p>
            <a:pPr lvl="0"/>
            <a:endParaRPr lang="cs-CZ" sz="1800" b="1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sz="1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Pavla Kovářová</a:t>
            </a:r>
          </a:p>
          <a:p>
            <a:pPr lvl="0"/>
            <a:r>
              <a:rPr lang="cs-CZ" sz="1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kovarova@vim-jmk.cz</a:t>
            </a:r>
            <a:endParaRPr lang="cs-CZ" sz="1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sz="18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734 453 834</a:t>
            </a:r>
          </a:p>
          <a:p>
            <a:pPr lvl="0"/>
            <a:endParaRPr lang="cs-CZ" sz="1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cs-CZ" sz="1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6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C87CDD-7048-4812-99A4-AF46498A2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3" y="188259"/>
            <a:ext cx="11022293" cy="5773270"/>
          </a:xfrm>
        </p:spPr>
        <p:txBody>
          <a:bodyPr>
            <a:normAutofit/>
          </a:bodyPr>
          <a:lstStyle/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Kampaně na podporu duševního zdraví dětí a dospívajících </a:t>
            </a:r>
          </a:p>
          <a:p>
            <a:endParaRPr lang="cs-CZ" sz="26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https://tezkahlava.cz/</a:t>
            </a:r>
            <a:endParaRPr lang="cs-CZ" sz="26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https://www.tonebylo.cz/</a:t>
            </a:r>
            <a:endParaRPr lang="cs-CZ" sz="26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7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09D1C91-ECDB-4733-9670-913B6C84F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82" y="493059"/>
            <a:ext cx="4329954" cy="5387788"/>
          </a:xfrm>
        </p:spPr>
        <p:txBody>
          <a:bodyPr/>
          <a:lstStyle/>
          <a:p>
            <a:pPr lvl="0" algn="just"/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Kampaň Těžká hlava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 děti a dospívající osvětová kampaň na sítích + webová stránka spravovaná VIM – rozcestník s důležitými kontakty v kraji, včetně krizových služeb</a:t>
            </a:r>
          </a:p>
          <a:p>
            <a:pPr lvl="0"/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1288626E-F047-41CD-BE61-93F54CC56C4B}"/>
              </a:ext>
            </a:extLst>
          </p:cNvPr>
          <p:cNvSpPr txBox="1">
            <a:spLocks/>
          </p:cNvSpPr>
          <p:nvPr/>
        </p:nvSpPr>
        <p:spPr>
          <a:xfrm>
            <a:off x="5809129" y="493059"/>
            <a:ext cx="4329954" cy="538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Kampaň To za nás nebylo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 dospělé osvětová kampaň na sítích + webová stránka spravovaná VIM – rozcestník s důležitými kontakty v kraji, včetně krizových služeb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cs-CZ" dirty="0"/>
            </a:br>
            <a:br>
              <a:rPr lang="cs-CZ" dirty="0"/>
            </a:b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8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C87CDD-7048-4812-99A4-AF46498A2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3" y="188259"/>
            <a:ext cx="11022293" cy="5773270"/>
          </a:xfrm>
        </p:spPr>
        <p:txBody>
          <a:bodyPr>
            <a:normAutofit fontScale="47500" lnSpcReduction="20000"/>
          </a:bodyPr>
          <a:lstStyle/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Vzdělávání v oblasti duševního zdraví pro pracovníky ve školách do konce 2024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na krizové situace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21.11. 2024 | 8:30 .00–1600 hod. | Lektor: 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MgA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Hana Regnerová |Mgr. Tomáš Gill</a:t>
            </a:r>
          </a:p>
          <a:p>
            <a:r>
              <a:rPr lang="cs-CZ" i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 na krizové situace | Vzdělávací institut pro Moravu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Život je pestrý a přináší mnoho nenadálého, ale většinu naštěstí zvládneme bez výrazného zaváhání. Situace, o kterých se chceme na workshopu bavit a nacházet klíč na jejich zvládání, by se souhrnně daly označit jako krizové, a to proto, že u nich určité zaváhání možná pociťujeme. Možná se jich obáváme ještě dříve, než nastanou, nebo se jich naopak nemůžeme zbavit a promýšlíme, co jsme mohli udělat lépe. Cílem setkání je, aby si účastník odnesl základní povědomí, co všechno hraje v krizových situacích roli, a na co je možné se připravit. Co mají tyto situace společné či rozdílné, a co krizi může prohloubit nebo jí naopak pomůže trochu zmírnit. Skrze představení linek důvěry, přiblížením jejich práce při zvládání kontaktů s lidmi v krizi, poskytne workshop vhled na možnosti řešení krizových situací dětí a dospívajících.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Práce se vztekem 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12. 2024 | 9.00–15.00 hod. | Lektor: Mgr. Petr Tůma</a:t>
            </a:r>
          </a:p>
          <a:p>
            <a:r>
              <a:rPr lang="cs-CZ" i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Práce se vztekem | Vzdělávací institut pro Moravu (vim-jmk.cz)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Hněv a vztek jsou emoce, které nejsou v naší společnosti populární a přijímané. Každý člověk svoje naštvání projevuje jiným způsobem, ne všechny jsou však přijatelné a bezpečné. Stává se také, že svůj vztek potlačujeme. To se pak může projevovat v našem chování nebo náladě. Ač je vztek přirozená emoce, její zvládání může být náročné pro všechny zúčastněné strany. Setkáváte se s naštvaným dítětem a chcete vědět, jak pro něj být dobrou oporou a lépe zvládat vlastní náročné emoce? Pracujete s dospívajícími a hledáte inspiraci, jak lépe pracovat se vztekem, aby se ho naučili zvládat?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Náš workshop nabízí vhled do problematiky práce se vztekem u dětí a dospívajících ve věku 9–18 let. Cílem je rozvinout dovednosti pracovníků pro práci se vztekem v aktuálním konfliktu a také získání nástrojů pro dlouhodobou práci s touto emocí. Nabídneme Vám také techniky práce s vlastním vztekem, jelikož v kontaktu s dospívajícím může vztek bublat i ve Vás a je to přirozené.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Workshopem Vás budou provázet lektoři Mgr. Romana 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Dimmrothová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Mgr. Petr Tůma. Oba působí v centru prevence a resocializace Ratolest Brno, kde pracují s mladými lidmi v konfliktu se zákonem. 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Ohrožené dítě a jeho včasná detekce ve školním prostředí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25.11. 2024 | 9.00–15.00 hod. | Lektor: Mgr. Monika 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Struhárová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i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Ohrožené dítě a jeho včasná detekce ve školním prostředí | Vzdělávací institut pro Moravu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se bránit manipulaci, včetně asertivních technik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19.11. 2024 | 9.00–13.00 hod. | Lektor: Mgr. Karin Konečná</a:t>
            </a:r>
          </a:p>
          <a:p>
            <a:r>
              <a:rPr lang="cs-CZ" i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 se bránit manipulaci, včetně asertivních </a:t>
            </a:r>
            <a:r>
              <a:rPr lang="cs-CZ" i="1" u="sng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technik_ZDARMA</a:t>
            </a:r>
            <a:r>
              <a:rPr lang="cs-CZ" i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Vzdělávací institut pro Moravu</a:t>
            </a:r>
            <a:endParaRPr lang="cs-CZ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1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C87CDD-7048-4812-99A4-AF46498A2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3" y="188259"/>
            <a:ext cx="11022293" cy="5773270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Vzdělávání v oblasti prevence předčasných odchodů</a:t>
            </a:r>
          </a:p>
          <a:p>
            <a:endParaRPr lang="cs-CZ" sz="26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Mgr. Norbert Michel, VIM JMK, od r. 2025 zdarma:</a:t>
            </a: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Dlouhodobý vzdělávací program 4x 8hod: Prevence předčasných odchodů ze vzdělávání v kontextu duševního zdraví</a:t>
            </a:r>
          </a:p>
          <a:p>
            <a:pPr marL="457200" indent="-457200">
              <a:buFontTx/>
              <a:buChar char="-"/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duševní zdraví dětí</a:t>
            </a:r>
          </a:p>
          <a:p>
            <a:pPr marL="457200" indent="-457200">
              <a:buFontTx/>
              <a:buChar char="-"/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 třídy</a:t>
            </a:r>
          </a:p>
          <a:p>
            <a:pPr marL="457200" indent="-457200">
              <a:buFontTx/>
              <a:buChar char="-"/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Práce se skupinou</a:t>
            </a:r>
          </a:p>
          <a:p>
            <a:pPr marL="457200" indent="-457200">
              <a:buFontTx/>
              <a:buChar char="-"/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Lektoři: odborníci z praxe</a:t>
            </a:r>
          </a:p>
          <a:p>
            <a:pPr marL="457200" indent="-457200">
              <a:buFontTx/>
              <a:buChar char="-"/>
            </a:pP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Kontakt: Mgr. Norbert Michel, michel@vim-jmk.cz</a:t>
            </a: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1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C87CDD-7048-4812-99A4-AF46498A2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3" y="188259"/>
            <a:ext cx="11022293" cy="5773270"/>
          </a:xfrm>
        </p:spPr>
        <p:txBody>
          <a:bodyPr>
            <a:normAutofit lnSpcReduction="10000"/>
          </a:bodyPr>
          <a:lstStyle/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Další zdroje odborné podpory</a:t>
            </a: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Nevypusť duši 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https://nevypustdusi.cz/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https://nevypustdusi.cz/infografika/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LOCIKA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https://www.centrumlocika.cz/</a:t>
            </a: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https://www.centrumlocika.cz/infografika-a-clanky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https://www.centrumlocika.cz/novinky/letaky-s-informacemi-k-sebeposkozovani-u-deti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C87CDD-7048-4812-99A4-AF46498A2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3" y="188259"/>
            <a:ext cx="11022293" cy="5773270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Další zdroje odborné podpory</a:t>
            </a:r>
          </a:p>
          <a:p>
            <a:endParaRPr lang="cs-CZ" sz="26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Národní ústav duševního zdraví – </a:t>
            </a:r>
          </a:p>
          <a:p>
            <a:r>
              <a:rPr lang="cs-CZ" sz="26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duševní zdraví dětí</a:t>
            </a:r>
          </a:p>
          <a:p>
            <a:r>
              <a:rPr lang="cs-CZ" sz="2600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https://dzda.cz/</a:t>
            </a:r>
            <a:endParaRPr lang="cs-CZ" sz="2600" u="sng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https://dzda.cz/materialy-pro-skoly/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SO-FA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https://www.societyforall.cz/</a:t>
            </a: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</a:t>
            </a: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https://www.societyforall.cz/knihovna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7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C87CDD-7048-4812-99A4-AF46498A2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3" y="188259"/>
            <a:ext cx="11022293" cy="5773270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Preventivní programy pro školy zdarma</a:t>
            </a:r>
          </a:p>
          <a:p>
            <a:endParaRPr lang="cs-CZ" sz="26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prostředků JMK</a:t>
            </a:r>
          </a:p>
          <a:p>
            <a:pPr marL="457200" indent="-457200">
              <a:buFontTx/>
              <a:buChar char="-"/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není třeba žádat o dotaci apod., využijte nabídky realizátorů – oslovují školy na celé jižní Moravě</a:t>
            </a:r>
          </a:p>
          <a:p>
            <a:pPr marL="457200" indent="-457200">
              <a:buFontTx/>
              <a:buChar char="-"/>
            </a:pPr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Práh jižní Morava</a:t>
            </a:r>
          </a:p>
          <a:p>
            <a:pPr marL="457200" indent="-457200">
              <a:buFontTx/>
              <a:buChar char="-"/>
            </a:pPr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Nevypusť duši</a:t>
            </a:r>
          </a:p>
          <a:p>
            <a:pPr marL="457200" indent="-457200">
              <a:buFontTx/>
              <a:buChar char="-"/>
            </a:pPr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Blázníš? No a!  Diecézní charita Brno, CELSUZ</a:t>
            </a:r>
          </a:p>
          <a:p>
            <a:pPr marL="457200" indent="-457200">
              <a:buFontTx/>
              <a:buChar char="-"/>
            </a:pPr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Podané ruce</a:t>
            </a: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7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8C87CDD-7048-4812-99A4-AF46498A2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3" y="188259"/>
            <a:ext cx="11022293" cy="5773270"/>
          </a:xfrm>
        </p:spPr>
        <p:txBody>
          <a:bodyPr>
            <a:normAutofit/>
          </a:bodyPr>
          <a:lstStyle/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Krizoví interventi ve školách při mimořádných událostech</a:t>
            </a: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Tým krizových interventů, vyškolených psychologů a speciálních pedagogů se zkušeností s prací se skupinou ve školním prostředí</a:t>
            </a:r>
          </a:p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 – přes o</a:t>
            </a:r>
            <a:r>
              <a:rPr lang="pt-BR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kresního metodika prevence</a:t>
            </a:r>
            <a:endParaRPr lang="cs-CZ" sz="26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Mimo pracovní dobu </a:t>
            </a:r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 na </a:t>
            </a:r>
            <a:r>
              <a:rPr lang="pt-BR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krizovou interventku</a:t>
            </a:r>
          </a:p>
          <a:p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gr. Barbora Tušimová - 605 750 482</a:t>
            </a:r>
            <a:r>
              <a:rPr lang="cs-CZ" sz="2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6FFDB9-C2E1-4462-AA1B-78EBEC71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140" y="1559860"/>
            <a:ext cx="3261005" cy="45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1409"/>
      </p:ext>
    </p:extLst>
  </p:cSld>
  <p:clrMapOvr>
    <a:masterClrMapping/>
  </p:clrMapOvr>
</p:sld>
</file>

<file path=ppt/theme/theme1.xml><?xml version="1.0" encoding="utf-8"?>
<a:theme xmlns:a="http://schemas.openxmlformats.org/drawingml/2006/main" name="VIM_šablona prezentace">
  <a:themeElements>
    <a:clrScheme name="VIM">
      <a:dk1>
        <a:srgbClr val="FB5271"/>
      </a:dk1>
      <a:lt1>
        <a:sysClr val="window" lastClr="FFFFFF"/>
      </a:lt1>
      <a:dk2>
        <a:srgbClr val="FB5271"/>
      </a:dk2>
      <a:lt2>
        <a:srgbClr val="F2F2F2"/>
      </a:lt2>
      <a:accent1>
        <a:srgbClr val="FB5271"/>
      </a:accent1>
      <a:accent2>
        <a:srgbClr val="DCE0EF"/>
      </a:accent2>
      <a:accent3>
        <a:srgbClr val="FFF5B3"/>
      </a:accent3>
      <a:accent4>
        <a:srgbClr val="D8F4CB"/>
      </a:accent4>
      <a:accent5>
        <a:srgbClr val="FDE9E0"/>
      </a:accent5>
      <a:accent6>
        <a:srgbClr val="FFF6F8"/>
      </a:accent6>
      <a:hlink>
        <a:srgbClr val="FFFFFF"/>
      </a:hlink>
      <a:folHlink>
        <a:srgbClr val="FB5271"/>
      </a:folHlink>
    </a:clrScheme>
    <a:fontScheme name="VIM">
      <a:majorFont>
        <a:latin typeface="Moderat Extended"/>
        <a:ea typeface=""/>
        <a:cs typeface=""/>
      </a:majorFont>
      <a:minorFont>
        <a:latin typeface="Mode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DF26D94-8DD4-40F3-8D2C-ED4F233AC6B4}" vid="{39834982-0C4C-4E8B-BFA5-E09D301AF7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4f7f79-7c65-4941-98cf-d0e4970bc7c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D2A145232B75499BF33E879DA6EE7B" ma:contentTypeVersion="17" ma:contentTypeDescription="Vytvoří nový dokument" ma:contentTypeScope="" ma:versionID="ee6cc8bb596617b416efc82f34dc855c">
  <xsd:schema xmlns:xsd="http://www.w3.org/2001/XMLSchema" xmlns:xs="http://www.w3.org/2001/XMLSchema" xmlns:p="http://schemas.microsoft.com/office/2006/metadata/properties" xmlns:ns3="afa68df4-53a6-4401-adce-20db6cb4b016" xmlns:ns4="bb4f7f79-7c65-4941-98cf-d0e4970bc7c6" targetNamespace="http://schemas.microsoft.com/office/2006/metadata/properties" ma:root="true" ma:fieldsID="08bdf79df2eb620ac9ad847583e26443" ns3:_="" ns4:_="">
    <xsd:import namespace="afa68df4-53a6-4401-adce-20db6cb4b016"/>
    <xsd:import namespace="bb4f7f79-7c65-4941-98cf-d0e4970bc7c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68df4-53a6-4401-adce-20db6cb4b0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f7f79-7c65-4941-98cf-d0e4970bc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0D5C46-ABA0-4BD6-80F3-B24EB33F8FD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afa68df4-53a6-4401-adce-20db6cb4b01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b4f7f79-7c65-4941-98cf-d0e4970bc7c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A49F07-FAAC-4DFB-B53E-7D5C5BEBC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68df4-53a6-4401-adce-20db6cb4b016"/>
    <ds:schemaRef ds:uri="bb4f7f79-7c65-4941-98cf-d0e4970bc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7E98B2-3CDF-4D25-833A-C5139CFF4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947</Words>
  <Application>Microsoft Office PowerPoint</Application>
  <PresentationFormat>Širokoúhlá obrazovka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Moderat</vt:lpstr>
      <vt:lpstr>Moderat Extended</vt:lpstr>
      <vt:lpstr>VIM_šablona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Amálie Mrázková</dc:creator>
  <cp:lastModifiedBy>Pavla Kovářová</cp:lastModifiedBy>
  <cp:revision>47</cp:revision>
  <cp:lastPrinted>2024-10-11T11:37:50Z</cp:lastPrinted>
  <dcterms:created xsi:type="dcterms:W3CDTF">2023-09-27T14:19:53Z</dcterms:created>
  <dcterms:modified xsi:type="dcterms:W3CDTF">2024-11-13T09:56:13Z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0x010100D2D2A145232B75499BF33E879DA6EE7B</vt:lpwstr>
  </property>
</Properties>
</file>