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9"/>
  </p:notesMasterIdLst>
  <p:sldIdLst>
    <p:sldId id="256" r:id="rId3"/>
    <p:sldId id="257" r:id="rId4"/>
    <p:sldId id="349" r:id="rId5"/>
    <p:sldId id="358" r:id="rId6"/>
    <p:sldId id="273" r:id="rId7"/>
    <p:sldId id="359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8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8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Klikněte pro přesun snímku</a:t>
            </a: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cs-CZ" sz="2000" b="0" strike="noStrike" spc="-1">
                <a:latin typeface="Arial"/>
              </a:rPr>
              <a:t>Klikněte pro úpravu formátu komentářů</a:t>
            </a:r>
          </a:p>
        </p:txBody>
      </p:sp>
      <p:sp>
        <p:nvSpPr>
          <p:cNvPr id="9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cs-CZ" sz="1400" b="0" strike="noStrike" spc="-1">
                <a:latin typeface="Times New Roman"/>
              </a:rPr>
              <a:t>&lt;záhlaví&gt;</a:t>
            </a:r>
          </a:p>
        </p:txBody>
      </p:sp>
      <p:sp>
        <p:nvSpPr>
          <p:cNvPr id="94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cs-CZ" sz="1400" b="0" strike="noStrike" spc="-1">
                <a:latin typeface="Times New Roman"/>
              </a:defRPr>
            </a:lvl1pPr>
          </a:lstStyle>
          <a:p>
            <a:pPr indent="0" algn="r">
              <a:buNone/>
            </a:pPr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95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cs-CZ" sz="1400" b="0" strike="noStrike" spc="-1">
                <a:latin typeface="Times New Roman"/>
              </a:defRPr>
            </a:lvl1pPr>
          </a:lstStyle>
          <a:p>
            <a:pPr indent="0">
              <a:buNone/>
            </a:pPr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96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cs-CZ" sz="1400" b="0" strike="noStrike" spc="-1">
                <a:latin typeface="Times New Roman"/>
              </a:defRPr>
            </a:lvl1pPr>
          </a:lstStyle>
          <a:p>
            <a:pPr indent="0" algn="r">
              <a:buNone/>
            </a:pPr>
            <a:fld id="{B902B8E4-9BAF-4595-9211-8B7E5DEBD8E1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ln w="0">
            <a:noFill/>
          </a:ln>
        </p:spPr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800" cy="3908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0">
              <a:buNone/>
            </a:pPr>
            <a:endParaRPr lang="cs-CZ" sz="2000" b="0" strike="noStrike" spc="-1">
              <a:latin typeface="Arial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sldNum" idx="29"/>
          </p:nvPr>
        </p:nvSpPr>
        <p:spPr>
          <a:xfrm>
            <a:off x="3850560" y="9428760"/>
            <a:ext cx="2945160" cy="497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lang="cs-CZ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AE8A817-398D-497B-A736-8B6EEF7EAF70}" type="slidenum">
              <a:rPr lang="cs-CZ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ln w="0">
            <a:noFill/>
          </a:ln>
        </p:spPr>
      </p:sp>
      <p:sp>
        <p:nvSpPr>
          <p:cNvPr id="220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800" cy="3908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0">
              <a:buNone/>
            </a:pPr>
            <a:endParaRPr lang="cs-CZ" sz="2000" b="0" strike="noStrike" spc="-1">
              <a:latin typeface="Arial"/>
            </a:endParaRPr>
          </a:p>
        </p:txBody>
      </p:sp>
      <p:sp>
        <p:nvSpPr>
          <p:cNvPr id="221" name="PlaceHolder 3"/>
          <p:cNvSpPr>
            <a:spLocks noGrp="1"/>
          </p:cNvSpPr>
          <p:nvPr>
            <p:ph type="sldNum" idx="30"/>
          </p:nvPr>
        </p:nvSpPr>
        <p:spPr>
          <a:xfrm>
            <a:off x="3850560" y="9428760"/>
            <a:ext cx="2945160" cy="497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lang="cs-CZ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E164400-56DB-421C-B759-A8A507F2BB4C}" type="slidenum">
              <a:rPr lang="cs-CZ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ln w="0">
            <a:noFill/>
          </a:ln>
        </p:spPr>
      </p:sp>
      <p:sp>
        <p:nvSpPr>
          <p:cNvPr id="220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800" cy="3908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0">
              <a:buNone/>
            </a:pPr>
            <a:endParaRPr lang="cs-CZ" sz="2000" b="0" strike="noStrike" spc="-1">
              <a:latin typeface="Arial"/>
            </a:endParaRPr>
          </a:p>
        </p:txBody>
      </p:sp>
      <p:sp>
        <p:nvSpPr>
          <p:cNvPr id="221" name="PlaceHolder 3"/>
          <p:cNvSpPr>
            <a:spLocks noGrp="1"/>
          </p:cNvSpPr>
          <p:nvPr>
            <p:ph type="sldNum" idx="30"/>
          </p:nvPr>
        </p:nvSpPr>
        <p:spPr>
          <a:xfrm>
            <a:off x="3850560" y="9428760"/>
            <a:ext cx="2945160" cy="497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lang="cs-CZ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E164400-56DB-421C-B759-A8A507F2BB4C}" type="slidenum">
              <a:rPr lang="cs-CZ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cs-CZ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249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EAAED0A-55FA-48D1-B422-C7106A503A60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754344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822960" y="3947040"/>
            <a:ext cx="754344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58C245A-6ADE-4CA4-9B98-8FE0F4039EC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688280" y="184572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22960" y="394704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688280" y="394704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6597967-8251-4735-BDC4-5EAF0B619CAC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242892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3373560" y="1845720"/>
            <a:ext cx="242892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924520" y="1845720"/>
            <a:ext cx="242892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822960" y="3947040"/>
            <a:ext cx="242892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/>
          </p:nvPr>
        </p:nvSpPr>
        <p:spPr>
          <a:xfrm>
            <a:off x="3373560" y="3947040"/>
            <a:ext cx="242892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/>
          </p:nvPr>
        </p:nvSpPr>
        <p:spPr>
          <a:xfrm>
            <a:off x="5924520" y="3947040"/>
            <a:ext cx="242892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01537BA-9CAF-4819-95CD-7998F3530D32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106E3D0-61C4-48BA-82EA-01A572DD7A28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822960" y="1845720"/>
            <a:ext cx="7543440" cy="402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B776DF4-FCE4-4A48-9E9E-8D9CA0F766DD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7543440" cy="402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BFA0789-6C61-4EDC-AAEE-7CB62725C78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3681000" cy="402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88280" y="1845720"/>
            <a:ext cx="3681000" cy="402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B879FCF-CC86-448D-9ACB-0C34F9A34E8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11B3AC1-981B-4CD3-8B4B-8548E353A41F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822960" y="286560"/>
            <a:ext cx="7543440" cy="67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E2C15FA-EC49-4ADB-911A-83BB832DC333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88280" y="1845720"/>
            <a:ext cx="3681000" cy="402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822960" y="394704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D103C27-A751-4629-95B0-013EFC01173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822960" y="1845720"/>
            <a:ext cx="7543440" cy="402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97D26FD-FED9-402B-9420-8F0A05962ED9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3681000" cy="402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88280" y="184572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688280" y="394704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F0A9CA5-440D-4C2F-AD63-FFDE6A4C3A2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688280" y="184572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822960" y="3947040"/>
            <a:ext cx="754344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C5FE9B5-C805-4BFD-8296-7F6B083B38CC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754344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822960" y="3947040"/>
            <a:ext cx="754344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2F4002F-4AEB-489F-9E1E-A62BC07CE802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4688280" y="184572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822960" y="394704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4688280" y="394704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F27DDE8-DD75-41BB-A071-EE3D79EEAA15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242892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3373560" y="1845720"/>
            <a:ext cx="242892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5924520" y="1845720"/>
            <a:ext cx="242892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/>
          </p:nvPr>
        </p:nvSpPr>
        <p:spPr>
          <a:xfrm>
            <a:off x="822960" y="3947040"/>
            <a:ext cx="242892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/>
          </p:nvPr>
        </p:nvSpPr>
        <p:spPr>
          <a:xfrm>
            <a:off x="3373560" y="3947040"/>
            <a:ext cx="242892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/>
          </p:nvPr>
        </p:nvSpPr>
        <p:spPr>
          <a:xfrm>
            <a:off x="5924520" y="3947040"/>
            <a:ext cx="242892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9C26E8D-9698-4C0C-A25E-03C1AA036A8C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7543440" cy="402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064C35D-4A18-4B64-993A-1C2C4E71168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3681000" cy="402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88280" y="1845720"/>
            <a:ext cx="3681000" cy="402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4F10D4A-300D-4E08-8856-EC11803F3884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A59E8FD-FF27-4120-BB8B-DEEB665B4A8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822960" y="286560"/>
            <a:ext cx="7543440" cy="67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242C797-0D59-40E0-9A1D-292D1A0D9D4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88280" y="1845720"/>
            <a:ext cx="3681000" cy="402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822960" y="394704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F8DBED5-EA52-430D-A946-D03C62D8303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3681000" cy="402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688280" y="184572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4688280" y="394704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8FA6338-4152-46B2-B703-C41CE8BA1A5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822960" y="184572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88280" y="1845720"/>
            <a:ext cx="368100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822960" y="3947040"/>
            <a:ext cx="7543440" cy="1918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2E2DAAE-3C31-4458-8AC0-FB1D40AD076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D9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 hidden="1"/>
          <p:cNvSpPr/>
          <p:nvPr/>
        </p:nvSpPr>
        <p:spPr>
          <a:xfrm>
            <a:off x="0" y="6400800"/>
            <a:ext cx="9143640" cy="45684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" name="Rectangle 8" hidden="1"/>
          <p:cNvSpPr/>
          <p:nvPr/>
        </p:nvSpPr>
        <p:spPr>
          <a:xfrm>
            <a:off x="0" y="6334200"/>
            <a:ext cx="9143640" cy="655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cxnSp>
        <p:nvCxnSpPr>
          <p:cNvPr id="2" name="Straight Connector 9"/>
          <p:cNvCxnSpPr/>
          <p:nvPr/>
        </p:nvCxnSpPr>
        <p:spPr>
          <a:xfrm>
            <a:off x="894960" y="1737720"/>
            <a:ext cx="7475760" cy="360"/>
          </a:xfrm>
          <a:prstGeom prst="straightConnector1">
            <a:avLst/>
          </a:prstGeom>
          <a:ln w="6350">
            <a:solidFill>
              <a:srgbClr val="000000">
                <a:lumMod val="50000"/>
                <a:lumOff val="50000"/>
              </a:srgbClr>
            </a:solidFill>
            <a:round/>
          </a:ln>
        </p:spPr>
      </p:cxnSp>
      <p:sp>
        <p:nvSpPr>
          <p:cNvPr id="3" name="Rectangle 6"/>
          <p:cNvSpPr/>
          <p:nvPr/>
        </p:nvSpPr>
        <p:spPr>
          <a:xfrm>
            <a:off x="2520" y="6400800"/>
            <a:ext cx="9141120" cy="45684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822960" y="758880"/>
            <a:ext cx="7543440" cy="35658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cs-CZ" sz="8000" b="0" strike="noStrike" spc="-52">
                <a:solidFill>
                  <a:srgbClr val="262626"/>
                </a:solidFill>
                <a:latin typeface="Calibri Light"/>
              </a:rPr>
              <a:t>Kliknutím lze upravit styl.</a:t>
            </a:r>
            <a:endParaRPr lang="en-US" sz="8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822960" y="6459840"/>
            <a:ext cx="18540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cs-CZ" sz="900" b="0" strike="noStrike" spc="-1">
                <a:solidFill>
                  <a:srgbClr val="FFFFFF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cs-CZ" sz="900" b="0" strike="noStrike" spc="-1">
                <a:solidFill>
                  <a:srgbClr val="FFFFFF"/>
                </a:solidFill>
                <a:latin typeface="Calibri"/>
              </a:rPr>
              <a:t>&lt;datum/čas&gt;</a:t>
            </a:r>
            <a:endParaRPr lang="cs-CZ" sz="900" b="0" strike="noStrike" spc="-1">
              <a:latin typeface="Times New Roman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ftr" idx="2"/>
          </p:nvPr>
        </p:nvSpPr>
        <p:spPr>
          <a:xfrm>
            <a:off x="2764800" y="6459840"/>
            <a:ext cx="3616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cs-CZ" sz="1400" b="0" strike="noStrike" spc="-1"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7" name="PlaceHolder 4"/>
          <p:cNvSpPr>
            <a:spLocks noGrp="1"/>
          </p:cNvSpPr>
          <p:nvPr>
            <p:ph type="sldNum" idx="3"/>
          </p:nvPr>
        </p:nvSpPr>
        <p:spPr>
          <a:xfrm>
            <a:off x="7425360" y="6459840"/>
            <a:ext cx="9835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cs-CZ" sz="1050" b="0" strike="noStrike" spc="-1">
                <a:solidFill>
                  <a:srgbClr val="FFFFFF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7FA3D36-E169-4DBB-BB7C-C2B23E57F9BF}" type="slidenum">
              <a:rPr lang="cs-CZ" sz="1050" b="0" strike="noStrike" spc="-1">
                <a:solidFill>
                  <a:srgbClr val="FFFFFF"/>
                </a:solidFill>
                <a:latin typeface="Calibri"/>
              </a:rPr>
              <a:t>‹#›</a:t>
            </a:fld>
            <a:endParaRPr lang="cs-CZ" sz="1050" b="0" strike="noStrike" spc="-1">
              <a:latin typeface="Times New Roman"/>
            </a:endParaRPr>
          </a:p>
        </p:txBody>
      </p:sp>
      <p:cxnSp>
        <p:nvCxnSpPr>
          <p:cNvPr id="8" name="Straight Connector 8"/>
          <p:cNvCxnSpPr/>
          <p:nvPr/>
        </p:nvCxnSpPr>
        <p:spPr>
          <a:xfrm>
            <a:off x="905400" y="4343400"/>
            <a:ext cx="7407000" cy="360"/>
          </a:xfrm>
          <a:prstGeom prst="straightConnector1">
            <a:avLst/>
          </a:prstGeom>
          <a:ln w="6350">
            <a:solidFill>
              <a:srgbClr val="000000">
                <a:lumMod val="50000"/>
                <a:lumOff val="50000"/>
              </a:srgbClr>
            </a:solidFill>
            <a:round/>
          </a:ln>
        </p:spPr>
      </p:cxnSp>
      <p:sp>
        <p:nvSpPr>
          <p:cNvPr id="9" name="Rectangle 9"/>
          <p:cNvSpPr/>
          <p:nvPr/>
        </p:nvSpPr>
        <p:spPr>
          <a:xfrm>
            <a:off x="0" y="6334200"/>
            <a:ext cx="9143640" cy="655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Calibri"/>
              </a:rPr>
              <a:t>Druhá úroveň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404040"/>
                </a:solidFill>
                <a:latin typeface="Calibri"/>
              </a:rPr>
              <a:t>Třetí úroveň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alibri"/>
              </a:rPr>
              <a:t>Šestá úroveň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D9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6"/>
          <p:cNvSpPr/>
          <p:nvPr/>
        </p:nvSpPr>
        <p:spPr>
          <a:xfrm>
            <a:off x="0" y="6400800"/>
            <a:ext cx="9143640" cy="45684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Rectangle 8"/>
          <p:cNvSpPr/>
          <p:nvPr/>
        </p:nvSpPr>
        <p:spPr>
          <a:xfrm>
            <a:off x="0" y="6334200"/>
            <a:ext cx="9143640" cy="655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cxnSp>
        <p:nvCxnSpPr>
          <p:cNvPr id="49" name="Straight Connector 9"/>
          <p:cNvCxnSpPr/>
          <p:nvPr/>
        </p:nvCxnSpPr>
        <p:spPr>
          <a:xfrm>
            <a:off x="894960" y="1737720"/>
            <a:ext cx="7475760" cy="360"/>
          </a:xfrm>
          <a:prstGeom prst="straightConnector1">
            <a:avLst/>
          </a:prstGeom>
          <a:ln w="6350">
            <a:solidFill>
              <a:srgbClr val="000000">
                <a:lumMod val="50000"/>
                <a:lumOff val="50000"/>
              </a:srgbClr>
            </a:solidFill>
            <a:round/>
          </a:ln>
        </p:spPr>
      </p:cxnSp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cs-CZ" sz="4800" b="0" strike="noStrike" spc="-52">
                <a:solidFill>
                  <a:srgbClr val="404040"/>
                </a:solidFill>
                <a:latin typeface="Calibri Light"/>
              </a:rPr>
              <a:t>Kliknutím lze upravit styl.</a:t>
            </a:r>
            <a:endParaRPr lang="en-US" sz="4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22960" y="1845720"/>
            <a:ext cx="754344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anchor="t">
            <a:noAutofit/>
          </a:bodyPr>
          <a:lstStyle/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6F6F74"/>
              </a:buClr>
              <a:buFont typeface="Calibri"/>
              <a:buChar char=" "/>
            </a:pPr>
            <a:r>
              <a:rPr lang="cs-CZ" sz="2000" b="0" strike="noStrike" spc="-1">
                <a:solidFill>
                  <a:srgbClr val="404040"/>
                </a:solidFill>
                <a:latin typeface="Calibri"/>
              </a:rPr>
              <a:t>Upravte styly předlohy textu.</a:t>
            </a:r>
            <a:endParaRPr lang="en-US" sz="2000" b="0" strike="noStrike" spc="-1">
              <a:solidFill>
                <a:srgbClr val="404040"/>
              </a:solidFill>
              <a:latin typeface="Calibri"/>
            </a:endParaRPr>
          </a:p>
          <a:p>
            <a:pPr marL="384120" lvl="1" indent="-18288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6F6F74"/>
              </a:buClr>
              <a:buFont typeface="Calibri"/>
              <a:buChar char="◦"/>
            </a:pPr>
            <a:r>
              <a:rPr lang="cs-CZ" sz="1800" b="0" strike="noStrike" spc="-1">
                <a:solidFill>
                  <a:srgbClr val="404040"/>
                </a:solidFill>
                <a:latin typeface="Calibri"/>
              </a:rPr>
              <a:t>Druhá úroveň</a:t>
            </a:r>
            <a:endParaRPr lang="en-US" sz="1800" b="0" strike="noStrike" spc="-1">
              <a:solidFill>
                <a:srgbClr val="404040"/>
              </a:solidFill>
              <a:latin typeface="Calibri"/>
            </a:endParaRPr>
          </a:p>
          <a:p>
            <a:pPr marL="567000" lvl="2" indent="-18288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6F6F74"/>
              </a:buClr>
              <a:buFont typeface="Calibri"/>
              <a:buChar char="◦"/>
            </a:pPr>
            <a:r>
              <a:rPr lang="cs-CZ" sz="1400" b="0" strike="noStrike" spc="-1">
                <a:solidFill>
                  <a:srgbClr val="404040"/>
                </a:solidFill>
                <a:latin typeface="Calibri"/>
              </a:rPr>
              <a:t>Třetí úroveň</a:t>
            </a:r>
            <a:endParaRPr lang="en-US" sz="1400" b="0" strike="noStrike" spc="-1">
              <a:solidFill>
                <a:srgbClr val="404040"/>
              </a:solidFill>
              <a:latin typeface="Calibri"/>
            </a:endParaRPr>
          </a:p>
          <a:p>
            <a:pPr marL="749880" lvl="3" indent="-18288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6F6F74"/>
              </a:buClr>
              <a:buFont typeface="Calibri"/>
              <a:buChar char="◦"/>
            </a:pPr>
            <a:r>
              <a:rPr lang="cs-CZ" sz="1400" b="0" strike="noStrike" spc="-1">
                <a:solidFill>
                  <a:srgbClr val="404040"/>
                </a:solidFill>
                <a:latin typeface="Calibri"/>
              </a:rPr>
              <a:t>Čtvrtá úroveň</a:t>
            </a:r>
            <a:endParaRPr lang="en-US" sz="1400" b="0" strike="noStrike" spc="-1">
              <a:solidFill>
                <a:srgbClr val="404040"/>
              </a:solidFill>
              <a:latin typeface="Calibri"/>
            </a:endParaRPr>
          </a:p>
          <a:p>
            <a:pPr marL="932760" lvl="4" indent="-18288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6F6F74"/>
              </a:buClr>
              <a:buFont typeface="Calibri"/>
              <a:buChar char="◦"/>
            </a:pPr>
            <a:r>
              <a:rPr lang="cs-CZ" sz="1400" b="0" strike="noStrike" spc="-1">
                <a:solidFill>
                  <a:srgbClr val="404040"/>
                </a:solidFill>
                <a:latin typeface="Calibri"/>
              </a:rPr>
              <a:t>Pátá úroveň</a:t>
            </a:r>
            <a:endParaRPr lang="en-US" sz="14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dt" idx="4"/>
          </p:nvPr>
        </p:nvSpPr>
        <p:spPr>
          <a:xfrm>
            <a:off x="822960" y="6459840"/>
            <a:ext cx="18540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cs-CZ" sz="900" b="0" strike="noStrike" spc="-1">
                <a:solidFill>
                  <a:srgbClr val="FFFFFF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cs-CZ" sz="900" b="0" strike="noStrike" spc="-1">
                <a:solidFill>
                  <a:srgbClr val="FFFFFF"/>
                </a:solidFill>
                <a:latin typeface="Calibri"/>
              </a:rPr>
              <a:t>&lt;datum/čas&gt;</a:t>
            </a:r>
            <a:endParaRPr lang="cs-CZ" sz="900" b="0" strike="noStrike" spc="-1"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ftr" idx="5"/>
          </p:nvPr>
        </p:nvSpPr>
        <p:spPr>
          <a:xfrm>
            <a:off x="2764800" y="6459840"/>
            <a:ext cx="3616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cs-CZ" sz="1400" b="0" strike="noStrike" spc="-1"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54" name="PlaceHolder 5"/>
          <p:cNvSpPr>
            <a:spLocks noGrp="1"/>
          </p:cNvSpPr>
          <p:nvPr>
            <p:ph type="sldNum" idx="6"/>
          </p:nvPr>
        </p:nvSpPr>
        <p:spPr>
          <a:xfrm>
            <a:off x="7425360" y="6459840"/>
            <a:ext cx="9835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cs-CZ" sz="1050" b="0" strike="noStrike" spc="-1">
                <a:solidFill>
                  <a:srgbClr val="FFFFFF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494DE07-FA71-49B6-BC04-66A0775CA4CA}" type="slidenum">
              <a:rPr lang="cs-CZ" sz="1050" b="0" strike="noStrike" spc="-1">
                <a:solidFill>
                  <a:srgbClr val="FFFFFF"/>
                </a:solidFill>
                <a:latin typeface="Calibri"/>
              </a:rPr>
              <a:t>‹#›</a:t>
            </a:fld>
            <a:endParaRPr lang="cs-CZ" sz="105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detskaneurologie.cz/aktuality/ppp-a-neurologicka-vysetreni-souhrn-problematiky-a-stanovisko-sdn-70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899640" y="1484640"/>
            <a:ext cx="7322760" cy="2880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 indent="0">
              <a:lnSpc>
                <a:spcPct val="85000"/>
              </a:lnSpc>
              <a:buNone/>
            </a:pPr>
            <a:br>
              <a:rPr sz="3600" dirty="0"/>
            </a:br>
            <a:r>
              <a:rPr lang="cs-CZ" sz="3600" b="1" strike="noStrike" spc="-52" dirty="0">
                <a:solidFill>
                  <a:schemeClr val="accent3">
                    <a:lumMod val="50000"/>
                  </a:schemeClr>
                </a:solidFill>
                <a:latin typeface="Trebuchet MS"/>
              </a:rPr>
              <a:t> </a:t>
            </a:r>
            <a:endParaRPr lang="en-US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ftr" idx="10"/>
          </p:nvPr>
        </p:nvSpPr>
        <p:spPr>
          <a:xfrm>
            <a:off x="2764800" y="6459840"/>
            <a:ext cx="3616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buNone/>
              <a:defRPr lang="cs-CZ" sz="2400" b="0" strike="noStrike" spc="-1">
                <a:latin typeface="Times New Roman"/>
              </a:defRPr>
            </a:lvl1pPr>
          </a:lstStyle>
          <a:p>
            <a:pPr indent="0">
              <a:buNone/>
            </a:pPr>
            <a:endParaRPr lang="cs-CZ" sz="2400" b="0" strike="noStrike" spc="-1">
              <a:latin typeface="Times New Roman"/>
            </a:endParaRPr>
          </a:p>
        </p:txBody>
      </p:sp>
      <p:pic>
        <p:nvPicPr>
          <p:cNvPr id="100" name="Picture 2"/>
          <p:cNvPicPr/>
          <p:nvPr/>
        </p:nvPicPr>
        <p:blipFill>
          <a:blip r:embed="rId3"/>
          <a:stretch/>
        </p:blipFill>
        <p:spPr>
          <a:xfrm>
            <a:off x="4644000" y="464040"/>
            <a:ext cx="3574440" cy="660240"/>
          </a:xfrm>
          <a:prstGeom prst="rect">
            <a:avLst/>
          </a:prstGeom>
          <a:ln w="0">
            <a:noFill/>
          </a:ln>
        </p:spPr>
      </p:pic>
      <p:sp>
        <p:nvSpPr>
          <p:cNvPr id="101" name="Podnadpis 2"/>
          <p:cNvSpPr/>
          <p:nvPr/>
        </p:nvSpPr>
        <p:spPr>
          <a:xfrm>
            <a:off x="755640" y="5157360"/>
            <a:ext cx="7704360" cy="712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rmAutofit fontScale="52000" lnSpcReduction="20000"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cs-CZ" sz="2800" b="1" strike="noStrike" spc="-1" dirty="0">
                <a:solidFill>
                  <a:srgbClr val="1F497D"/>
                </a:solidFill>
                <a:latin typeface="Calibri Light"/>
              </a:rPr>
              <a:t>		</a:t>
            </a:r>
            <a:r>
              <a:rPr lang="cs-CZ" sz="3500" b="1" spc="-1" dirty="0">
                <a:solidFill>
                  <a:srgbClr val="1F497D"/>
                </a:solidFill>
              </a:rPr>
              <a:t>24</a:t>
            </a:r>
            <a:r>
              <a:rPr lang="cs-CZ" sz="3500" b="1" strike="noStrike" spc="-1" dirty="0">
                <a:solidFill>
                  <a:srgbClr val="1F497D"/>
                </a:solidFill>
              </a:rPr>
              <a:t>. </a:t>
            </a:r>
            <a:r>
              <a:rPr lang="cs-CZ" sz="3500" b="1" spc="-1" dirty="0">
                <a:solidFill>
                  <a:srgbClr val="1F497D"/>
                </a:solidFill>
              </a:rPr>
              <a:t>10</a:t>
            </a:r>
            <a:r>
              <a:rPr lang="cs-CZ" sz="3500" b="1" strike="noStrike" spc="-1" dirty="0">
                <a:solidFill>
                  <a:srgbClr val="1F497D"/>
                </a:solidFill>
              </a:rPr>
              <a:t>. 2024			    </a:t>
            </a:r>
            <a:r>
              <a:rPr lang="cs-CZ" sz="3500" b="1" spc="-1" dirty="0">
                <a:solidFill>
                  <a:srgbClr val="1F497D"/>
                </a:solidFill>
              </a:rPr>
              <a:t>13:00</a:t>
            </a:r>
            <a:r>
              <a:rPr lang="cs-CZ" sz="3500" b="1" strike="noStrike" spc="-1" dirty="0">
                <a:solidFill>
                  <a:srgbClr val="1F497D"/>
                </a:solidFill>
              </a:rPr>
              <a:t> – cca 16:00 hod.</a:t>
            </a:r>
            <a:endParaRPr lang="cs-CZ" sz="3500" b="0" strike="noStrike" spc="-1" dirty="0"/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cs-CZ" sz="2800" b="1" strike="noStrike" spc="-1" dirty="0">
                <a:solidFill>
                  <a:srgbClr val="1F497D"/>
                </a:solidFill>
                <a:latin typeface="Times New Roman"/>
              </a:rPr>
              <a:t>	</a:t>
            </a:r>
            <a:endParaRPr lang="cs-CZ" sz="2800" b="0" strike="noStrike" spc="-1" dirty="0">
              <a:latin typeface="Arial"/>
            </a:endParaRPr>
          </a:p>
        </p:txBody>
      </p:sp>
      <p:sp>
        <p:nvSpPr>
          <p:cNvPr id="102" name="Obdélník 7"/>
          <p:cNvSpPr/>
          <p:nvPr/>
        </p:nvSpPr>
        <p:spPr>
          <a:xfrm>
            <a:off x="1343887" y="1917000"/>
            <a:ext cx="6527877" cy="193899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anchor="t">
            <a:spAutoFit/>
          </a:bodyPr>
          <a:lstStyle/>
          <a:p>
            <a:pPr algn="ctr">
              <a:lnSpc>
                <a:spcPct val="100000"/>
              </a:lnSpc>
            </a:pPr>
            <a:endParaRPr lang="cs-CZ" sz="4000" b="1" spc="-1" dirty="0">
              <a:solidFill>
                <a:schemeClr val="accent6">
                  <a:lumMod val="75000"/>
                </a:schemeClr>
              </a:solidFill>
              <a:latin typeface="Comic Sans MS"/>
            </a:endParaRPr>
          </a:p>
          <a:p>
            <a:pPr algn="ctr">
              <a:lnSpc>
                <a:spcPct val="100000"/>
              </a:lnSpc>
            </a:pPr>
            <a:r>
              <a:rPr lang="cs-CZ" sz="4000" b="1" spc="-1" dirty="0">
                <a:solidFill>
                  <a:schemeClr val="accent6">
                    <a:lumMod val="75000"/>
                  </a:schemeClr>
                </a:solidFill>
                <a:latin typeface="Comic Sans MS"/>
              </a:rPr>
              <a:t>Metodická schůzka</a:t>
            </a:r>
          </a:p>
          <a:p>
            <a:pPr algn="ctr">
              <a:lnSpc>
                <a:spcPct val="100000"/>
              </a:lnSpc>
            </a:pPr>
            <a:r>
              <a:rPr lang="cs-CZ" sz="4000" b="1" spc="-1" dirty="0">
                <a:solidFill>
                  <a:schemeClr val="accent6">
                    <a:lumMod val="75000"/>
                  </a:schemeClr>
                </a:solidFill>
                <a:latin typeface="Comic Sans MS"/>
              </a:rPr>
              <a:t> s výchovnými poradci ZŠ</a:t>
            </a:r>
            <a:endParaRPr lang="cs-CZ" sz="4000" b="0" strike="noStrike" spc="-1" dirty="0">
              <a:solidFill>
                <a:schemeClr val="accent6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7B75C15-24DA-4141-B851-599FDF56771A}" type="slidenum"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827640" y="692640"/>
            <a:ext cx="7314840" cy="647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cs-CZ" sz="3200" spc="-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Úvodem…</a:t>
            </a:r>
            <a:endParaRPr lang="en-US" sz="3200" b="0" strike="noStrike" spc="-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832320" y="1740310"/>
            <a:ext cx="7838344" cy="4719530"/>
          </a:xfrm>
          <a:prstGeom prst="rect">
            <a:avLst/>
          </a:prstGeom>
          <a:noFill/>
          <a:ln w="0">
            <a:noFill/>
          </a:ln>
        </p:spPr>
        <p:txBody>
          <a:bodyPr lIns="0" rIns="0" anchor="t">
            <a:normAutofit fontScale="51000" lnSpcReduction="20000"/>
          </a:bodyPr>
          <a:lstStyle/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endParaRPr lang="en-US" sz="800" b="0" strike="noStrike" spc="-1" dirty="0">
              <a:solidFill>
                <a:srgbClr val="404040"/>
              </a:solidFill>
              <a:latin typeface="Calibri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6F6F74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cs-CZ" sz="3000" b="0" strike="noStrike" spc="-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místo setkání – SŠ a G Pionýrská </a:t>
            </a:r>
            <a:endParaRPr lang="en-US" sz="3000" b="0" strike="noStrike" spc="-1" dirty="0">
              <a:solidFill>
                <a:srgbClr val="404040"/>
              </a:solidFill>
              <a:latin typeface="Calibri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6F6F74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cs-CZ" sz="3000" b="0" strike="noStrike" spc="-1" dirty="0">
                <a:solidFill>
                  <a:srgbClr val="404040"/>
                </a:solidFill>
                <a:latin typeface="Calibri"/>
              </a:rPr>
              <a:t> info k programu (prohlídka školy + seminář)</a:t>
            </a:r>
            <a:endParaRPr lang="en-US" sz="3000" b="0" strike="noStrike" spc="-1" dirty="0">
              <a:solidFill>
                <a:srgbClr val="404040"/>
              </a:solidFill>
              <a:latin typeface="Calibri"/>
            </a:endParaRPr>
          </a:p>
          <a:p>
            <a:pPr marL="0"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6F6F74"/>
              </a:buClr>
              <a:buNone/>
              <a:tabLst>
                <a:tab pos="0" algn="l"/>
              </a:tabLst>
            </a:pPr>
            <a:endParaRPr lang="cs-CZ" sz="2400" spc="-1" dirty="0">
              <a:solidFill>
                <a:srgbClr val="566C83"/>
              </a:solidFill>
              <a:latin typeface="Comic Sans MS"/>
            </a:endParaRPr>
          </a:p>
          <a:p>
            <a:pPr marL="0"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6F6F74"/>
              </a:buClr>
              <a:buNone/>
              <a:tabLst>
                <a:tab pos="0" algn="l"/>
              </a:tabLst>
            </a:pPr>
            <a:r>
              <a:rPr lang="cs-CZ" sz="3000" spc="-1" dirty="0">
                <a:solidFill>
                  <a:srgbClr val="C00000"/>
                </a:solidFill>
                <a:latin typeface="Comic Sans MS"/>
              </a:rPr>
              <a:t>Vstup PPP</a:t>
            </a:r>
            <a:endParaRPr lang="cs-CZ" sz="3000" b="0" strike="noStrike" spc="-1" dirty="0">
              <a:solidFill>
                <a:srgbClr val="C00000"/>
              </a:solidFill>
              <a:latin typeface="Comic Sans MS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6F6F74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cs-CZ" sz="2400" b="0" strike="noStrike" spc="-1" dirty="0">
                <a:solidFill>
                  <a:srgbClr val="566C83"/>
                </a:solidFill>
                <a:latin typeface="Comic Sans MS"/>
              </a:rPr>
              <a:t> </a:t>
            </a:r>
            <a:r>
              <a:rPr lang="cs-CZ" sz="3300" spc="-1" dirty="0">
                <a:solidFill>
                  <a:srgbClr val="566C83"/>
                </a:solidFill>
                <a:latin typeface="Comic Sans MS"/>
              </a:rPr>
              <a:t>co  nového u nás v PPP (změny pracovníků, stěhování pracoviště Hybešova na počátku roku 2025)</a:t>
            </a: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6F6F74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cs-CZ" sz="3300" spc="-1" dirty="0">
                <a:solidFill>
                  <a:srgbClr val="566C83"/>
                </a:solidFill>
                <a:latin typeface="Comic Sans MS"/>
              </a:rPr>
              <a:t> co nás trápí: (dlouhé termíny k pozvání, nedostatek pracovníků aj.)</a:t>
            </a:r>
            <a:endParaRPr lang="en-US" sz="3300" b="0" strike="noStrike" spc="-1" dirty="0">
              <a:solidFill>
                <a:srgbClr val="404040"/>
              </a:solidFill>
              <a:latin typeface="Calibri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6F6F74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cs-CZ" sz="3300" b="0" strike="noStrike" spc="-1" dirty="0">
                <a:solidFill>
                  <a:srgbClr val="566C83"/>
                </a:solidFill>
                <a:latin typeface="Comic Sans MS"/>
              </a:rPr>
              <a:t> </a:t>
            </a:r>
            <a:r>
              <a:rPr lang="cs-CZ" sz="3300" spc="-1" dirty="0">
                <a:solidFill>
                  <a:srgbClr val="566C83"/>
                </a:solidFill>
                <a:latin typeface="Comic Sans MS"/>
              </a:rPr>
              <a:t>co se daří: (OP JAK pro malé školy – ŠP a </a:t>
            </a:r>
            <a:r>
              <a:rPr lang="cs-CZ" sz="3300" spc="-1" dirty="0" err="1">
                <a:solidFill>
                  <a:srgbClr val="566C83"/>
                </a:solidFill>
                <a:latin typeface="Comic Sans MS"/>
              </a:rPr>
              <a:t>ŠSpP</a:t>
            </a:r>
            <a:r>
              <a:rPr lang="cs-CZ" sz="3300" spc="-1" dirty="0">
                <a:solidFill>
                  <a:srgbClr val="566C83"/>
                </a:solidFill>
                <a:latin typeface="Comic Sans MS"/>
              </a:rPr>
              <a:t>, přijetí nových </a:t>
            </a:r>
            <a:r>
              <a:rPr lang="cs-CZ" sz="3300" spc="-1" dirty="0" err="1">
                <a:solidFill>
                  <a:srgbClr val="566C83"/>
                </a:solidFill>
                <a:latin typeface="Comic Sans MS"/>
              </a:rPr>
              <a:t>prac</a:t>
            </a:r>
            <a:r>
              <a:rPr lang="cs-CZ" sz="3300" spc="-1" dirty="0">
                <a:solidFill>
                  <a:srgbClr val="566C83"/>
                </a:solidFill>
                <a:latin typeface="Comic Sans MS"/>
              </a:rPr>
              <a:t>. za odcházející)</a:t>
            </a:r>
            <a:endParaRPr lang="en-US" sz="3300" b="0" strike="noStrike" spc="-1" dirty="0">
              <a:solidFill>
                <a:srgbClr val="404040"/>
              </a:solidFill>
              <a:latin typeface="Calibri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6F6F74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cs-CZ" sz="3300" b="0" strike="noStrike" spc="-1" dirty="0">
                <a:solidFill>
                  <a:srgbClr val="566C83"/>
                </a:solidFill>
                <a:latin typeface="Comic Sans MS"/>
              </a:rPr>
              <a:t> </a:t>
            </a:r>
            <a:r>
              <a:rPr lang="cs-CZ" sz="3300" spc="-1" dirty="0">
                <a:solidFill>
                  <a:srgbClr val="566C83"/>
                </a:solidFill>
                <a:latin typeface="Comic Sans MS"/>
              </a:rPr>
              <a:t>co se chystá v poradenství (plány MŠMT – snížení počtu OŠD atd.)</a:t>
            </a:r>
            <a:endParaRPr lang="cs-CZ" sz="3300" b="0" strike="noStrike" spc="-1" dirty="0">
              <a:solidFill>
                <a:srgbClr val="566C83"/>
              </a:solidFill>
              <a:latin typeface="Comic Sans MS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6F6F74"/>
              </a:buClr>
              <a:buFont typeface="Wingdings" charset="2"/>
              <a:buChar char=""/>
              <a:tabLst>
                <a:tab pos="0" algn="l"/>
              </a:tabLst>
            </a:pPr>
            <a:r>
              <a:rPr lang="cs-CZ" sz="3300" spc="-1" dirty="0">
                <a:solidFill>
                  <a:srgbClr val="566C83"/>
                </a:solidFill>
                <a:latin typeface="Comic Sans MS"/>
              </a:rPr>
              <a:t> výzvy a příležitosti (chystané stěhování </a:t>
            </a:r>
            <a:r>
              <a:rPr lang="cs-CZ" sz="3300" spc="-1" dirty="0" err="1">
                <a:solidFill>
                  <a:srgbClr val="566C83"/>
                </a:solidFill>
                <a:latin typeface="Comic Sans MS"/>
              </a:rPr>
              <a:t>prac</a:t>
            </a:r>
            <a:r>
              <a:rPr lang="cs-CZ" sz="3300" spc="-1" dirty="0">
                <a:solidFill>
                  <a:srgbClr val="566C83"/>
                </a:solidFill>
                <a:latin typeface="Comic Sans MS"/>
              </a:rPr>
              <a:t>. Hybešova na ul. Purkyňova 71/99); vzhledem k počtu žádanek na </a:t>
            </a:r>
            <a:r>
              <a:rPr lang="cs-CZ" sz="3300" spc="-1" dirty="0" err="1">
                <a:solidFill>
                  <a:srgbClr val="566C83"/>
                </a:solidFill>
                <a:latin typeface="Comic Sans MS"/>
              </a:rPr>
              <a:t>jednotl.pracoviště</a:t>
            </a:r>
            <a:r>
              <a:rPr lang="cs-CZ" sz="3300" spc="-1" dirty="0">
                <a:solidFill>
                  <a:srgbClr val="566C83"/>
                </a:solidFill>
                <a:latin typeface="Comic Sans MS"/>
              </a:rPr>
              <a:t> a změnám úvazků některých kolegyň – nutnost přerozdělení pracovníků, kteří mají školy v péči. </a:t>
            </a:r>
            <a:endParaRPr lang="en-US" sz="3300" b="0" strike="noStrike" spc="-1" dirty="0">
              <a:solidFill>
                <a:srgbClr val="40404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endParaRPr lang="en-US" sz="2400" b="0" strike="noStrike" spc="-1" dirty="0">
              <a:solidFill>
                <a:srgbClr val="40404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r>
              <a:rPr lang="cs-CZ" sz="2400" b="0" strike="noStrike" spc="-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endParaRPr lang="en-US" sz="2400" b="0" strike="noStrike" spc="-1" dirty="0">
              <a:solidFill>
                <a:srgbClr val="40404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endParaRPr lang="en-US" sz="2400" b="0" strike="noStrike" spc="-1" dirty="0">
              <a:solidFill>
                <a:srgbClr val="40404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endParaRPr lang="en-US" sz="2400" b="0" strike="noStrike" spc="-1" dirty="0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ftr" idx="11"/>
          </p:nvPr>
        </p:nvSpPr>
        <p:spPr>
          <a:xfrm>
            <a:off x="2764800" y="6459840"/>
            <a:ext cx="3616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buNone/>
              <a:defRPr lang="cs-CZ" sz="2400" b="0" strike="noStrike" spc="-1">
                <a:latin typeface="Times New Roman"/>
              </a:defRPr>
            </a:lvl1pPr>
          </a:lstStyle>
          <a:p>
            <a:pPr indent="0">
              <a:buNone/>
            </a:pPr>
            <a:endParaRPr lang="cs-CZ" sz="2400" b="0" strike="noStrike" spc="-1">
              <a:latin typeface="Times New Roman"/>
            </a:endParaRPr>
          </a:p>
        </p:txBody>
      </p:sp>
      <p:pic>
        <p:nvPicPr>
          <p:cNvPr id="106" name="Obrázek 5"/>
          <p:cNvPicPr/>
          <p:nvPr/>
        </p:nvPicPr>
        <p:blipFill>
          <a:blip r:embed="rId3"/>
          <a:stretch/>
        </p:blipFill>
        <p:spPr>
          <a:xfrm>
            <a:off x="3276000" y="6459840"/>
            <a:ext cx="2736000" cy="36468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2E12F5E-8118-4690-AF0A-099355CFF4AD}" type="slidenum"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827640" y="692640"/>
            <a:ext cx="7314840" cy="647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cs-CZ" sz="3200" spc="-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Sdělení ke spolupráci PPP a škol </a:t>
            </a:r>
            <a:endParaRPr lang="en-US" sz="3200" strike="noStrike" spc="-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832320" y="2061000"/>
            <a:ext cx="7560360" cy="4104000"/>
          </a:xfrm>
          <a:prstGeom prst="rect">
            <a:avLst/>
          </a:prstGeom>
          <a:noFill/>
          <a:ln w="0">
            <a:noFill/>
          </a:ln>
        </p:spPr>
        <p:txBody>
          <a:bodyPr lIns="0" rIns="0" anchor="t">
            <a:normAutofit fontScale="96000"/>
          </a:bodyPr>
          <a:lstStyle/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endParaRPr lang="en-US" sz="800" b="0" strike="noStrike" spc="-1" dirty="0">
              <a:solidFill>
                <a:srgbClr val="404040"/>
              </a:solidFill>
              <a:latin typeface="Calibri"/>
            </a:endParaRPr>
          </a:p>
          <a:p>
            <a:pPr indent="0"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endParaRPr lang="en-US" sz="2400" b="0" strike="noStrike" spc="-1" dirty="0">
              <a:solidFill>
                <a:srgbClr val="404040"/>
              </a:solidFill>
              <a:latin typeface="Comic Sans MS" panose="030F0702030302020204" pitchFamily="66" charset="0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r>
              <a:rPr lang="cs-CZ" sz="2400" b="0" strike="noStrike" spc="-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 </a:t>
            </a:r>
            <a:endParaRPr lang="en-US" sz="2400" b="0" strike="noStrike" spc="-1" dirty="0">
              <a:solidFill>
                <a:srgbClr val="40404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endParaRPr lang="en-US" sz="2400" b="0" strike="noStrike" spc="-1" dirty="0">
              <a:solidFill>
                <a:srgbClr val="40404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pos="0" algn="l"/>
              </a:tabLst>
            </a:pPr>
            <a:endParaRPr lang="en-US" sz="2400" b="0" strike="noStrike" spc="-1" dirty="0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ftr" idx="11"/>
          </p:nvPr>
        </p:nvSpPr>
        <p:spPr>
          <a:xfrm>
            <a:off x="2764800" y="6459840"/>
            <a:ext cx="3616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buNone/>
              <a:defRPr lang="cs-CZ" sz="2400" b="0" strike="noStrike" spc="-1">
                <a:latin typeface="Times New Roman"/>
              </a:defRPr>
            </a:lvl1pPr>
          </a:lstStyle>
          <a:p>
            <a:pPr indent="0">
              <a:buNone/>
            </a:pPr>
            <a:endParaRPr lang="cs-CZ" sz="2400" b="0" strike="noStrike" spc="-1">
              <a:latin typeface="Times New Roman"/>
            </a:endParaRPr>
          </a:p>
        </p:txBody>
      </p:sp>
      <p:pic>
        <p:nvPicPr>
          <p:cNvPr id="106" name="Obrázek 5"/>
          <p:cNvPicPr/>
          <p:nvPr/>
        </p:nvPicPr>
        <p:blipFill>
          <a:blip r:embed="rId3"/>
          <a:stretch/>
        </p:blipFill>
        <p:spPr>
          <a:xfrm>
            <a:off x="3276000" y="6459840"/>
            <a:ext cx="2736000" cy="36468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2E12F5E-8118-4690-AF0A-099355CFF4AD}" type="slidenum">
              <a:t>3</a:t>
            </a:fld>
            <a:endParaRPr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A8E8046-2867-447C-A680-1D6BF705897C}"/>
              </a:ext>
            </a:extLst>
          </p:cNvPr>
          <p:cNvSpPr txBox="1"/>
          <p:nvPr/>
        </p:nvSpPr>
        <p:spPr>
          <a:xfrm>
            <a:off x="978413" y="1841242"/>
            <a:ext cx="5925127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>
                <a:latin typeface="Comic Sans MS" panose="030F0702030302020204" pitchFamily="66" charset="0"/>
                <a:cs typeface="Calibri" panose="020F0502020204030204" pitchFamily="34" charset="0"/>
                <a:hlinkClick r:id="rId4"/>
              </a:rPr>
              <a:t>https://www.detskaneurologie.cz/aktuality/ppp-a-neurologicka-vysetreni-souhrn-problematiky-a-stanovisko-sdn-707</a:t>
            </a:r>
            <a:endParaRPr lang="cs-CZ" sz="22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cs-CZ" sz="22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indikované doporučování k odbornému vyšetření, konzultaci - přes obvodního dětského lékaře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>
              <a:effectLst/>
              <a:latin typeface="Comic Sans MS" panose="030F0702030302020204" pitchFamily="66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ŠPZ/PPP nastavují PO vzhledem k funkčním dopadům těchto onemocnění, stanovovat diagnózu a léčit má lékař, příp. klinický psycholog.)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047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4B7436-6117-40BD-AF85-E4E8B4F5C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Spolupráce s PPP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E59598-654E-4085-B27A-13D394B31A1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822960" y="1845720"/>
            <a:ext cx="7543440" cy="3275281"/>
          </a:xfrm>
        </p:spPr>
        <p:txBody>
          <a:bodyPr/>
          <a:lstStyle/>
          <a:p>
            <a:r>
              <a:rPr lang="cs-CZ" sz="2400" dirty="0">
                <a:latin typeface="Comic Sans MS" panose="030F0702030302020204" pitchFamily="66" charset="0"/>
                <a:ea typeface="Calibri" panose="020F0502020204030204" pitchFamily="34" charset="0"/>
              </a:rPr>
              <a:t>P</a:t>
            </a: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řípadové konference, kde výsledkem je návštěva PPP – zvážit přizvat pracovníka PPP. </a:t>
            </a:r>
          </a:p>
          <a:p>
            <a:endParaRPr lang="cs-CZ" sz="2400" dirty="0">
              <a:effectLst/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Podpůrná opatření – „ s financemi“ - vyhodnocení a odeslání formulářů do PPP</a:t>
            </a:r>
          </a:p>
          <a:p>
            <a:r>
              <a:rPr lang="cs-CZ" sz="2400" dirty="0">
                <a:latin typeface="Comic Sans MS" panose="030F0702030302020204" pitchFamily="66" charset="0"/>
                <a:ea typeface="Calibri" panose="020F0502020204030204" pitchFamily="34" charset="0"/>
              </a:rPr>
              <a:t>ŠD posílat/</a:t>
            </a: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předat ZZ </a:t>
            </a:r>
          </a:p>
          <a:p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 - záleží, zda škola ví, že je realizováno vyšetření</a:t>
            </a:r>
          </a:p>
          <a:p>
            <a:pPr marL="0" indent="0">
              <a:buNone/>
            </a:pPr>
            <a:r>
              <a:rPr lang="cs-CZ" sz="2400" dirty="0">
                <a:latin typeface="Comic Sans MS" panose="030F0702030302020204" pitchFamily="66" charset="0"/>
              </a:rPr>
              <a:t> -  nastavení  PO 1.st. </a:t>
            </a:r>
          </a:p>
        </p:txBody>
      </p:sp>
    </p:spTree>
    <p:extLst>
      <p:ext uri="{BB962C8B-B14F-4D97-AF65-F5344CB8AC3E}">
        <p14:creationId xmlns:p14="http://schemas.microsoft.com/office/powerpoint/2010/main" val="1409651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822960" y="836640"/>
            <a:ext cx="7543440" cy="719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 indent="0">
              <a:lnSpc>
                <a:spcPct val="85000"/>
              </a:lnSpc>
              <a:buNone/>
            </a:pPr>
            <a:r>
              <a:rPr lang="cs-CZ" sz="3200" spc="-52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Vybraná </a:t>
            </a:r>
            <a:r>
              <a:rPr lang="cs-CZ" sz="3200" b="0" strike="noStrike" spc="-52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meziroční statistika činnosti </a:t>
            </a:r>
            <a:endParaRPr lang="en-US" sz="3200" b="0" strike="noStrike" spc="-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168" name="Zástupný symbol pro obsah 3"/>
          <p:cNvGraphicFramePr/>
          <p:nvPr>
            <p:extLst>
              <p:ext uri="{D42A27DB-BD31-4B8C-83A1-F6EECF244321}">
                <p14:modId xmlns:p14="http://schemas.microsoft.com/office/powerpoint/2010/main" val="628737715"/>
              </p:ext>
            </p:extLst>
          </p:nvPr>
        </p:nvGraphicFramePr>
        <p:xfrm>
          <a:off x="822960" y="1989000"/>
          <a:ext cx="7543440" cy="3891960"/>
        </p:xfrm>
        <a:graphic>
          <a:graphicData uri="http://schemas.openxmlformats.org/drawingml/2006/table">
            <a:tbl>
              <a:tblPr/>
              <a:tblGrid>
                <a:gridCol w="1885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5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5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6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24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Školní rok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24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Počet klientů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24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Počet žádanek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Vydaná doporučení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2019/2020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4D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10700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4D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8786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4D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11734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4D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2020/2021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 9646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9092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10840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2021/2022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4D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10781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4D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10394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4D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11920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4D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2022/2023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10910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10730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12204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0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24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2023/2024</a:t>
                      </a:r>
                      <a:endParaRPr lang="cs-CZ" sz="2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4D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9596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4D4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11061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4D4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12899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4D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91654-D7F6-4F5A-9A35-61645BCC7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a přání na závěr:</a:t>
            </a:r>
            <a:endParaRPr lang="cs-CZ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21ED63-C35B-479F-9B36-6DB6092B28E8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</a:rPr>
              <a:t>Ať se vám všem daří dělat to</a:t>
            </a:r>
            <a:r>
              <a:rPr lang="cs-CZ">
                <a:solidFill>
                  <a:srgbClr val="0070C0"/>
                </a:solidFill>
              </a:rPr>
              <a:t>, </a:t>
            </a:r>
          </a:p>
          <a:p>
            <a:pPr marL="0" indent="0" algn="ctr">
              <a:buNone/>
            </a:pPr>
            <a:r>
              <a:rPr lang="cs-CZ">
                <a:solidFill>
                  <a:srgbClr val="0070C0"/>
                </a:solidFill>
              </a:rPr>
              <a:t>co </a:t>
            </a:r>
            <a:r>
              <a:rPr lang="cs-CZ" dirty="0">
                <a:solidFill>
                  <a:srgbClr val="0070C0"/>
                </a:solidFill>
              </a:rPr>
              <a:t>vás baví a jste v tom úspěšní!</a:t>
            </a:r>
          </a:p>
        </p:txBody>
      </p:sp>
    </p:spTree>
    <p:extLst>
      <p:ext uri="{BB962C8B-B14F-4D97-AF65-F5344CB8AC3E}">
        <p14:creationId xmlns:p14="http://schemas.microsoft.com/office/powerpoint/2010/main" val="9696553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4781</TotalTime>
  <Words>334</Words>
  <Application>Microsoft Office PowerPoint</Application>
  <PresentationFormat>Předvádění na obrazovce (4:3)</PresentationFormat>
  <Paragraphs>70</Paragraphs>
  <Slides>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Symbol</vt:lpstr>
      <vt:lpstr>Times New Roman</vt:lpstr>
      <vt:lpstr>Trebuchet MS</vt:lpstr>
      <vt:lpstr>Wingdings</vt:lpstr>
      <vt:lpstr>Retrospektiva</vt:lpstr>
      <vt:lpstr>Retrospektiva</vt:lpstr>
      <vt:lpstr>  </vt:lpstr>
      <vt:lpstr>Úvodem…</vt:lpstr>
      <vt:lpstr>Sdělení ke spolupráci PPP a škol </vt:lpstr>
      <vt:lpstr>Spolupráce s PPP</vt:lpstr>
      <vt:lpstr>Vybraná meziroční statistika činnosti </vt:lpstr>
      <vt:lpstr>… a přání na závěr: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Odborný seminář pro výchovné poradce ZŠ</dc:title>
  <dc:subject/>
  <dc:creator>sona.baldrmannova@pppbrnozachova.cz</dc:creator>
  <dc:description/>
  <cp:lastModifiedBy>Mikulášek Libor, PPP Brno</cp:lastModifiedBy>
  <cp:revision>324</cp:revision>
  <cp:lastPrinted>2019-08-27T12:58:08Z</cp:lastPrinted>
  <dcterms:created xsi:type="dcterms:W3CDTF">2015-10-27T08:31:09Z</dcterms:created>
  <dcterms:modified xsi:type="dcterms:W3CDTF">2024-10-31T08:27:29Z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5</vt:i4>
  </property>
  <property fmtid="{D5CDD505-2E9C-101B-9397-08002B2CF9AE}" pid="3" name="PresentationFormat">
    <vt:lpwstr>Předvádění na obrazovce (4:3)</vt:lpwstr>
  </property>
  <property fmtid="{D5CDD505-2E9C-101B-9397-08002B2CF9AE}" pid="4" name="Slides">
    <vt:i4>34</vt:i4>
  </property>
</Properties>
</file>