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52" r:id="rId2"/>
    <p:sldId id="317" r:id="rId3"/>
    <p:sldId id="379" r:id="rId4"/>
    <p:sldId id="390" r:id="rId5"/>
    <p:sldId id="353" r:id="rId6"/>
    <p:sldId id="337" r:id="rId7"/>
    <p:sldId id="341" r:id="rId8"/>
    <p:sldId id="313" r:id="rId9"/>
    <p:sldId id="355" r:id="rId10"/>
    <p:sldId id="345" r:id="rId11"/>
    <p:sldId id="391" r:id="rId12"/>
    <p:sldId id="392" r:id="rId13"/>
    <p:sldId id="393" r:id="rId14"/>
    <p:sldId id="343" r:id="rId15"/>
    <p:sldId id="344" r:id="rId16"/>
    <p:sldId id="360" r:id="rId17"/>
    <p:sldId id="381" r:id="rId18"/>
    <p:sldId id="382" r:id="rId19"/>
    <p:sldId id="383" r:id="rId20"/>
    <p:sldId id="384" r:id="rId21"/>
    <p:sldId id="387" r:id="rId22"/>
    <p:sldId id="386" r:id="rId23"/>
    <p:sldId id="385" r:id="rId24"/>
    <p:sldId id="389" r:id="rId25"/>
    <p:sldId id="293" r:id="rId26"/>
    <p:sldId id="350" r:id="rId27"/>
    <p:sldId id="351" r:id="rId28"/>
  </p:sldIdLst>
  <p:sldSz cx="9144000" cy="6858000" type="screen4x3"/>
  <p:notesSz cx="6784975" cy="9906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96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904" autoAdjust="0"/>
  </p:normalViewPr>
  <p:slideViewPr>
    <p:cSldViewPr>
      <p:cViewPr varScale="1">
        <p:scale>
          <a:sx n="93" d="100"/>
          <a:sy n="93" d="100"/>
        </p:scale>
        <p:origin x="21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Podíl absolventů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Celkem UoZ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4924612336803061E-3"/>
                  <c:y val="-2.556076700012400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251 753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C8C-404A-9A6F-3369C6BBAAF3}"/>
                </c:ext>
              </c:extLst>
            </c:dLbl>
            <c:dLbl>
              <c:idx val="1"/>
              <c:layout>
                <c:manualLayout>
                  <c:x val="5.5879379738884898E-2"/>
                  <c:y val="-1.5336460200074481E-2"/>
                </c:manualLayout>
              </c:layout>
              <c:tx>
                <c:rich>
                  <a:bodyPr/>
                  <a:lstStyle/>
                  <a:p>
                    <a:r>
                      <a:rPr lang="en-US" sz="1197" b="1" i="0" u="none" strike="noStrike" baseline="0" dirty="0">
                        <a:effectLst/>
                      </a:rPr>
                      <a:t>32 499	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C8C-404A-9A6F-3369C6BBAAF3}"/>
                </c:ext>
              </c:extLst>
            </c:dLbl>
            <c:dLbl>
              <c:idx val="2"/>
              <c:layout>
                <c:manualLayout>
                  <c:x val="2.2700998018921989E-2"/>
                  <c:y val="-1.533646020007438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4 593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C8C-404A-9A6F-3369C6BBAA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ČR</c:v>
                </c:pt>
                <c:pt idx="1">
                  <c:v>JMK</c:v>
                </c:pt>
                <c:pt idx="2">
                  <c:v>Brno-venkov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251689</c:v>
                </c:pt>
                <c:pt idx="1">
                  <c:v>31200</c:v>
                </c:pt>
                <c:pt idx="2">
                  <c:v>4365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55-4B4D-A2DF-9DE0883B020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Absolventi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6670842953643215E-2"/>
                  <c:y val="-2.300469030011158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7 126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F55-4B4D-A2DF-9DE0883B020B}"/>
                </c:ext>
              </c:extLst>
            </c:dLbl>
            <c:dLbl>
              <c:idx val="1"/>
              <c:layout>
                <c:manualLayout>
                  <c:x val="2.2700998018922055E-2"/>
                  <c:y val="-3.578507380017357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1 204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0B8-48CA-9133-32F4DD6361A5}"/>
                </c:ext>
              </c:extLst>
            </c:dLbl>
            <c:dLbl>
              <c:idx val="2"/>
              <c:layout>
                <c:manualLayout>
                  <c:x val="2.9685920486282602E-2"/>
                  <c:y val="-2.556076700012388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0B8-48CA-9133-32F4DD6361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ČR</c:v>
                </c:pt>
                <c:pt idx="1">
                  <c:v>JMK</c:v>
                </c:pt>
                <c:pt idx="2">
                  <c:v>Brno-venkov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14654</c:v>
                </c:pt>
                <c:pt idx="1">
                  <c:v>1941</c:v>
                </c:pt>
                <c:pt idx="2">
                  <c:v>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55-4B4D-A2DF-9DE0883B02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18811112"/>
        <c:axId val="718810784"/>
        <c:axId val="0"/>
      </c:bar3DChart>
      <c:catAx>
        <c:axId val="718811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18810784"/>
        <c:crosses val="autoZero"/>
        <c:auto val="1"/>
        <c:lblAlgn val="ctr"/>
        <c:lblOffset val="100"/>
        <c:noMultiLvlLbl val="0"/>
      </c:catAx>
      <c:valAx>
        <c:axId val="71881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18811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A5CF06D-3053-4E4E-BBE6-BB491E091E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8FA6A3B-7232-429A-A7F5-07C3ADDA2A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2AEF1B8-B5CD-4D7A-B776-E70697C9C69A}" type="datetimeFigureOut">
              <a:rPr lang="cs-CZ"/>
              <a:pPr>
                <a:defRPr/>
              </a:pPr>
              <a:t>27.09.2022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ED8FE5-401D-4869-AFE9-F2E99A4DE7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68C6AD-CC56-452A-B52B-EC94CC39CA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C79D532-EB92-4DDF-B124-AA9B4EB35C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FA76C25-91A7-4027-9826-B4947B9675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00FA35A-27C9-4E83-8845-CE456D61D2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87C0F7E-4642-44C0-8E5E-102A05461F34}" type="datetimeFigureOut">
              <a:rPr lang="cs-CZ"/>
              <a:pPr>
                <a:defRPr/>
              </a:pPr>
              <a:t>27.09.2022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5017A400-597C-4B25-81C1-330B32110AE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E7C1215-E748-41EC-84E7-57779B3FD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05350"/>
            <a:ext cx="542925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77E32C-F8D9-4BCD-942D-72145F66653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43EC57-AF80-4E6E-B069-5AD5553DAF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1A1273D-8F07-4E76-9189-EC98B75A950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1273D-8F07-4E76-9189-EC98B75A9509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7854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u="sng" dirty="0">
                <a:solidFill>
                  <a:srgbClr val="C00000"/>
                </a:solidFill>
              </a:rPr>
              <a:t>Metodická část:</a:t>
            </a:r>
          </a:p>
          <a:p>
            <a:pPr marL="171107" indent="-171107">
              <a:buFont typeface="Wingdings" panose="05000000000000000000" pitchFamily="2" charset="2"/>
              <a:buChar char="ü"/>
            </a:pPr>
            <a:r>
              <a:rPr lang="cs-CZ" i="1" dirty="0">
                <a:solidFill>
                  <a:srgbClr val="C00000"/>
                </a:solidFill>
              </a:rPr>
              <a:t>tento snímek je možné vynechat,</a:t>
            </a:r>
          </a:p>
          <a:p>
            <a:pPr marL="171107" indent="-171107">
              <a:buFont typeface="Wingdings" panose="05000000000000000000" pitchFamily="2" charset="2"/>
              <a:buChar char="ü"/>
            </a:pPr>
            <a:r>
              <a:rPr lang="cs-CZ" i="1" dirty="0">
                <a:solidFill>
                  <a:srgbClr val="C00000"/>
                </a:solidFill>
              </a:rPr>
              <a:t>zařazen jen pouze pro potřeby shrnutí všech odkazů, které byly v průběhu prezentace zmíněny.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78AA4-54A7-491A-8411-4C754891973D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451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600×1200_UP_-01.jpg">
            <a:extLst>
              <a:ext uri="{FF2B5EF4-FFF2-40B4-BE49-F238E27FC236}">
                <a16:creationId xmlns:a16="http://schemas.microsoft.com/office/drawing/2014/main" id="{C50D703F-6E3F-4C9F-BF63-85FC4D640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 anchor="b"/>
          <a:lstStyle>
            <a:lvl1pPr algn="ctr">
              <a:defRPr sz="7000" b="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76864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6E9FA2F6-8CFC-41D9-A9FB-4AC84ABB1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58DE5833-C650-4516-B307-B5C4159B18B7}" type="datetime1">
              <a:rPr lang="cs-CZ"/>
              <a:pPr>
                <a:defRPr/>
              </a:pPr>
              <a:t>27.09.2022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0E8A9A13-2275-4E9E-A9FC-5602FED4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1F60F8DC-F4DE-40E6-9B9D-5701253DB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fld id="{A8867E73-F095-4D0B-8B01-4C27994060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7003471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695279"/>
            <a:ext cx="8134672" cy="1470025"/>
          </a:xfrm>
        </p:spPr>
        <p:txBody>
          <a:bodyPr anchor="b"/>
          <a:lstStyle>
            <a:lvl1pPr algn="l">
              <a:defRPr sz="7000" b="0">
                <a:solidFill>
                  <a:srgbClr val="999999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3832AE29-7E89-4DE4-9622-A9A92570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8C6DD-DAF2-41D3-8EA5-FF06746BEFFB}" type="datetime1">
              <a:rPr lang="cs-CZ"/>
              <a:pPr>
                <a:defRPr/>
              </a:pPr>
              <a:t>27.09.2022</a:t>
            </a:fld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01CDEC00-B465-4ADD-840F-BF25B0CC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6874845C-657E-4649-9D14-CC01CB06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A8EB5-AD8E-450E-BACD-3FD73A65A9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0530476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>
              <a:defRPr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CFAF54-261A-4476-A886-404F9DDAF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7A95D-A214-4325-918F-E227BC5EA707}" type="datetime1">
              <a:rPr lang="cs-CZ"/>
              <a:pPr>
                <a:defRPr/>
              </a:pPr>
              <a:t>27.09.2022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F1E642-72D5-457E-A2A7-34EDED5D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86576F-7B9C-4378-80B7-9C8D4738A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EE3D8-BFC8-429B-B361-7A5098961B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6345363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42AF6A44-95EA-4BE4-BC0F-D85AAF033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EE369-73D1-4721-8741-18218231BC16}" type="datetime1">
              <a:rPr lang="cs-CZ"/>
              <a:pPr>
                <a:defRPr/>
              </a:pPr>
              <a:t>27.09.2022</a:t>
            </a:fld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079E981-379A-406D-9130-6920D3328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BF1FA06B-8BE5-45BE-82F9-513C1505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B46E0-9423-4353-812E-B9D4388D03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594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009763-A246-4FB6-9732-FE8FCA5CF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CD9-A7FE-44DB-909B-56F60542BD3C}" type="datetimeFigureOut">
              <a:rPr lang="cs-CZ"/>
              <a:pPr>
                <a:defRPr/>
              </a:pPr>
              <a:t>27.09.2022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84F000C-2180-49FA-AF76-5DFFFA5047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D1024E-7929-445E-9AAD-050EFBA7A3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19FF1-D7E0-4DC8-A4EF-FFAF6A0E02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29506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 idx="10" hasCustomPrompt="1"/>
          </p:nvPr>
        </p:nvSpPr>
        <p:spPr>
          <a:xfrm>
            <a:off x="4572000" y="155212"/>
            <a:ext cx="4283888" cy="1368000"/>
          </a:xfrm>
        </p:spPr>
        <p:txBody>
          <a:bodyPr anchor="t" anchorCtr="0">
            <a:normAutofit/>
          </a:bodyPr>
          <a:lstStyle>
            <a:lvl1pPr algn="r">
              <a:defRPr sz="3600" b="1" baseline="0">
                <a:solidFill>
                  <a:srgbClr val="001E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z="3600" dirty="0">
                <a:latin typeface="Arial" pitchFamily="34" charset="0"/>
                <a:cs typeface="Arial" pitchFamily="34" charset="0"/>
              </a:rPr>
              <a:t>Nadpis snímku / obrázku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2"/>
          </p:nvPr>
        </p:nvSpPr>
        <p:spPr>
          <a:xfrm>
            <a:off x="898200" y="1682626"/>
            <a:ext cx="7347600" cy="442440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423418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1600×1200_UP_-02opr.jpg">
            <a:extLst>
              <a:ext uri="{FF2B5EF4-FFF2-40B4-BE49-F238E27FC236}">
                <a16:creationId xmlns:a16="http://schemas.microsoft.com/office/drawing/2014/main" id="{F4D1A3A4-E4F8-4475-A59C-CE72132560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22ABDFB0-60B2-4129-A147-B4A09357CA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95513" y="188913"/>
            <a:ext cx="662463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Zástupný symbol pro text 2">
            <a:extLst>
              <a:ext uri="{FF2B5EF4-FFF2-40B4-BE49-F238E27FC236}">
                <a16:creationId xmlns:a16="http://schemas.microsoft.com/office/drawing/2014/main" id="{5CE4D88F-B2FA-46BB-A763-FE54E845F2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4213" y="1700213"/>
            <a:ext cx="8135937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EF7E5E-1AD6-4970-8AA2-446377BC1B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4213" y="6516688"/>
            <a:ext cx="935037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40B3EF-CB47-4174-A9AA-C11CD1706EB7}" type="datetime1">
              <a:rPr lang="cs-CZ"/>
              <a:pPr>
                <a:defRPr/>
              </a:pPr>
              <a:t>27.09.2022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D3C118-E9D7-4EFD-9F42-6EECBC4A2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39975" y="6516688"/>
            <a:ext cx="396081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277F38-CAFD-4AD2-8D85-5DE1A7BA8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92275" y="6516688"/>
            <a:ext cx="576263" cy="2873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C5D82CA5-4753-4A73-96EB-C9F8BBC9D76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5" r:id="rId2"/>
    <p:sldLayoutId id="2147483726" r:id="rId3"/>
    <p:sldLayoutId id="2147483727" r:id="rId4"/>
    <p:sldLayoutId id="2147483729" r:id="rId5"/>
    <p:sldLayoutId id="2147483730" r:id="rId6"/>
  </p:sldLayoutIdLst>
  <p:transition spd="med">
    <p:wipe dir="r"/>
  </p:transition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001E96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9pPr>
    </p:titleStyle>
    <p:bodyStyle>
      <a:lvl1pPr marL="358775" indent="-358775" algn="l" rtl="0" eaLnBrk="0" fontAlgn="base" hangingPunct="0">
        <a:spcBef>
          <a:spcPts val="1200"/>
        </a:spcBef>
        <a:spcAft>
          <a:spcPct val="0"/>
        </a:spcAft>
        <a:buClr>
          <a:srgbClr val="001E96"/>
        </a:buClr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eaLnBrk="0" fontAlgn="base" hangingPunct="0">
        <a:spcBef>
          <a:spcPts val="600"/>
        </a:spcBef>
        <a:spcAft>
          <a:spcPct val="0"/>
        </a:spcAft>
        <a:buClr>
          <a:srgbClr val="001E96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358775" algn="l" rtl="0" eaLnBrk="0" fontAlgn="base" hangingPunct="0">
        <a:spcBef>
          <a:spcPts val="600"/>
        </a:spcBef>
        <a:spcAft>
          <a:spcPct val="0"/>
        </a:spcAft>
        <a:buClr>
          <a:srgbClr val="001E96"/>
        </a:buClr>
        <a:buSzPct val="120000"/>
        <a:buFont typeface="Arial" panose="020B0604020202020204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358775" algn="l" rtl="0" eaLnBrk="0" fontAlgn="base" hangingPunct="0">
        <a:spcBef>
          <a:spcPts val="6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358775" algn="l" rtl="0" eaLnBrk="0" fontAlgn="base" hangingPunct="0">
        <a:spcBef>
          <a:spcPts val="6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pavla.hvezdova@uradprace.cz" TargetMode="External"/><Relationship Id="rId2" Type="http://schemas.openxmlformats.org/officeDocument/2006/relationships/hyperlink" Target="mailto:silvie.bachanova@uradprace.cz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michaela.krizova@uradprace.cz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tlasskolstvi.cz/" TargetMode="External"/><Relationship Id="rId3" Type="http://schemas.openxmlformats.org/officeDocument/2006/relationships/hyperlink" Target="https://www.uradprace.cz/web/cz/informacni-a-poradenske-stredisko-up-cr" TargetMode="External"/><Relationship Id="rId7" Type="http://schemas.openxmlformats.org/officeDocument/2006/relationships/hyperlink" Target="https://www.narodnikvalifikace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naerasmusplus.cz/cz/mobilita-osob-skolni-vzdelavani-ms-zs-ss/" TargetMode="External"/><Relationship Id="rId5" Type="http://schemas.openxmlformats.org/officeDocument/2006/relationships/hyperlink" Target="https://www.youtube.com/watch?v=MpNxe8uCNF4" TargetMode="External"/><Relationship Id="rId4" Type="http://schemas.openxmlformats.org/officeDocument/2006/relationships/hyperlink" Target="https://www.uradprace.cz/web/cz/poradenstvi-a-ips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.mpsv.cz/web/data/vizualizace8" TargetMode="External"/><Relationship Id="rId13" Type="http://schemas.openxmlformats.org/officeDocument/2006/relationships/hyperlink" Target="http://www.zkousky-nanecisto.cz/" TargetMode="External"/><Relationship Id="rId18" Type="http://schemas.openxmlformats.org/officeDocument/2006/relationships/hyperlink" Target="http://www.testosobnosti.zarohem.cz/" TargetMode="External"/><Relationship Id="rId3" Type="http://schemas.openxmlformats.org/officeDocument/2006/relationships/hyperlink" Target="https://nsp.cz/" TargetMode="External"/><Relationship Id="rId21" Type="http://schemas.openxmlformats.org/officeDocument/2006/relationships/hyperlink" Target="http://www.job-hub.cz/" TargetMode="External"/><Relationship Id="rId7" Type="http://schemas.openxmlformats.org/officeDocument/2006/relationships/hyperlink" Target="https://www.mpsv.cz/web/cz/absolventi-skol-a-mladistvi" TargetMode="External"/><Relationship Id="rId12" Type="http://schemas.openxmlformats.org/officeDocument/2006/relationships/hyperlink" Target="https://scio.cz/" TargetMode="External"/><Relationship Id="rId17" Type="http://schemas.openxmlformats.org/officeDocument/2006/relationships/hyperlink" Target="http://www.zkouskaosobnosti.cz/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dotaznik.zlkraj.cz/" TargetMode="External"/><Relationship Id="rId20" Type="http://schemas.openxmlformats.org/officeDocument/2006/relationships/hyperlink" Target="http://www.testmojeplus.cz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seznamskol.cz/" TargetMode="External"/><Relationship Id="rId11" Type="http://schemas.openxmlformats.org/officeDocument/2006/relationships/hyperlink" Target="http://www.cermat.cz/" TargetMode="External"/><Relationship Id="rId24" Type="http://schemas.openxmlformats.org/officeDocument/2006/relationships/hyperlink" Target="https://regio-advisor.cz/" TargetMode="External"/><Relationship Id="rId5" Type="http://schemas.openxmlformats.org/officeDocument/2006/relationships/hyperlink" Target="http://www.atlasskolstvi.cz/" TargetMode="External"/><Relationship Id="rId15" Type="http://schemas.openxmlformats.org/officeDocument/2006/relationships/hyperlink" Target="http://www.infoabsolvent.cz/Profitest" TargetMode="External"/><Relationship Id="rId23" Type="http://schemas.openxmlformats.org/officeDocument/2006/relationships/hyperlink" Target="https://www.comdi.cz/" TargetMode="External"/><Relationship Id="rId10" Type="http://schemas.openxmlformats.org/officeDocument/2006/relationships/hyperlink" Target="http://cermat.cz/" TargetMode="External"/><Relationship Id="rId19" Type="http://schemas.openxmlformats.org/officeDocument/2006/relationships/hyperlink" Target="http://www.mujzivotposkole.cz/" TargetMode="External"/><Relationship Id="rId4" Type="http://schemas.openxmlformats.org/officeDocument/2006/relationships/hyperlink" Target="http://infoabsolvent.cz/" TargetMode="External"/><Relationship Id="rId9" Type="http://schemas.openxmlformats.org/officeDocument/2006/relationships/hyperlink" Target="http://www.msmt.cz/" TargetMode="External"/><Relationship Id="rId14" Type="http://schemas.openxmlformats.org/officeDocument/2006/relationships/hyperlink" Target="http://www.emiero.cz/" TargetMode="External"/><Relationship Id="rId22" Type="http://schemas.openxmlformats.org/officeDocument/2006/relationships/hyperlink" Target="https://www.salmondo.cz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198DB4C4-F13C-4964-B297-89AEC0A3F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217" y="3861048"/>
            <a:ext cx="7772400" cy="1800225"/>
          </a:xfrm>
        </p:spPr>
        <p:txBody>
          <a:bodyPr/>
          <a:lstStyle/>
          <a:p>
            <a:r>
              <a:rPr lang="cs-CZ" altLang="cs-CZ" sz="4000" b="1" dirty="0"/>
              <a:t>Setkání výchovných poradců ZŠ</a:t>
            </a:r>
          </a:p>
        </p:txBody>
      </p:sp>
      <p:sp>
        <p:nvSpPr>
          <p:cNvPr id="4100" name="TextovéPole 3">
            <a:extLst>
              <a:ext uri="{FF2B5EF4-FFF2-40B4-BE49-F238E27FC236}">
                <a16:creationId xmlns:a16="http://schemas.microsoft.com/office/drawing/2014/main" id="{53F560B8-BF4B-4421-AE9A-E2C3BF9E3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6275388"/>
            <a:ext cx="7561262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altLang="cs-CZ" sz="1500" dirty="0">
                <a:latin typeface="Calibri" panose="020F0502020204030204" pitchFamily="34" charset="0"/>
              </a:rPr>
              <a:t>Bachanová Silvie, DiS., </a:t>
            </a:r>
            <a:r>
              <a:rPr lang="cs-CZ" altLang="cs-CZ" sz="1500">
                <a:latin typeface="Calibri" panose="020F0502020204030204" pitchFamily="34" charset="0"/>
              </a:rPr>
              <a:t>Křížová Michaela, </a:t>
            </a:r>
            <a:r>
              <a:rPr lang="cs-CZ" altLang="cs-CZ" sz="1500" dirty="0" err="1">
                <a:latin typeface="Calibri" panose="020F0502020204030204" pitchFamily="34" charset="0"/>
              </a:rPr>
              <a:t>KoP</a:t>
            </a:r>
            <a:r>
              <a:rPr lang="cs-CZ" altLang="cs-CZ" sz="1500" dirty="0">
                <a:latin typeface="Calibri" panose="020F0502020204030204" pitchFamily="34" charset="0"/>
              </a:rPr>
              <a:t> Brno-venkov</a:t>
            </a:r>
          </a:p>
        </p:txBody>
      </p:sp>
      <p:pic>
        <p:nvPicPr>
          <p:cNvPr id="5" name="Picture 23" descr="IPS">
            <a:extLst>
              <a:ext uri="{FF2B5EF4-FFF2-40B4-BE49-F238E27FC236}">
                <a16:creationId xmlns:a16="http://schemas.microsoft.com/office/drawing/2014/main" id="{923CD50A-146D-4FD5-9911-DF9AC68C7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429000"/>
            <a:ext cx="1757059" cy="102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ctrTitle"/>
          </p:nvPr>
        </p:nvSpPr>
        <p:spPr>
          <a:xfrm>
            <a:off x="685800" y="4695825"/>
            <a:ext cx="8134350" cy="1470025"/>
          </a:xfrm>
        </p:spPr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Absolventi</a:t>
            </a:r>
          </a:p>
        </p:txBody>
      </p:sp>
    </p:spTree>
    <p:extLst>
      <p:ext uri="{BB962C8B-B14F-4D97-AF65-F5344CB8AC3E}">
        <p14:creationId xmlns:p14="http://schemas.microsoft.com/office/powerpoint/2010/main" val="83021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C456AE7-C23A-43DA-A50C-80CBA664637D}"/>
              </a:ext>
            </a:extLst>
          </p:cNvPr>
          <p:cNvSpPr txBox="1"/>
          <p:nvPr/>
        </p:nvSpPr>
        <p:spPr>
          <a:xfrm>
            <a:off x="755576" y="1844824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menší míře se do evidence uchazečů o zaměstnání začali hlásit i čerství absolventi škol, prozatím ale nezaměstnanost výrazně neovlivňují.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Bez práce bylo ke konci předchozího měsíce 10 420 absolventů škol všech stupňů vzdělání a mladistvých.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Meziměsíčně je to více o 974, meziročně pak více o 219 lidí.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celkové nezaměstnanosti se podíleli 4,1 % (červenec 2022 – 3,9 %, srpen 2021 – 3,8 %).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 celkového počtu absolventů a mladistvých bylo ke konci srpna v evidenci ÚP ČR 7 000 absolventů.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2FF6AF0-30A0-48EF-8403-D625271A3F37}"/>
              </a:ext>
            </a:extLst>
          </p:cNvPr>
          <p:cNvSpPr txBox="1"/>
          <p:nvPr/>
        </p:nvSpPr>
        <p:spPr>
          <a:xfrm>
            <a:off x="2483768" y="4046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Absolventi v evidenci Úřadu práce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515511985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F485E24-D4EF-45CC-B4B2-DDD6A2683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5153025" cy="356235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AA87B94-EA46-471B-A5BD-79FDBC3A1399}"/>
              </a:ext>
            </a:extLst>
          </p:cNvPr>
          <p:cNvSpPr txBox="1"/>
          <p:nvPr/>
        </p:nvSpPr>
        <p:spPr>
          <a:xfrm>
            <a:off x="5476553" y="1790298"/>
            <a:ext cx="3487935" cy="395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nejvyššímu meziročnímu poklesu došlo v případě evidovaných uchazečů vyučených (o 9 713) a uchazečů se střední školou (o 5 459).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 Pokud jde o rozdělení podle profesí, ke konci srpna bylo v evidenci ÚP ČR nejvíce pomocných a nekvalifikovaných pracovníků, a to 73 709. </a:t>
            </a:r>
          </a:p>
        </p:txBody>
      </p:sp>
    </p:spTree>
    <p:extLst>
      <p:ext uri="{BB962C8B-B14F-4D97-AF65-F5344CB8AC3E}">
        <p14:creationId xmlns:p14="http://schemas.microsoft.com/office/powerpoint/2010/main" val="2113257375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D065D098-D647-4F46-8E2E-4F273BBB9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982044"/>
            <a:ext cx="5410794" cy="360719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25D9E80-5D1E-4466-AC36-3D7EAE1F1558}"/>
              </a:ext>
            </a:extLst>
          </p:cNvPr>
          <p:cNvSpPr txBox="1"/>
          <p:nvPr/>
        </p:nvSpPr>
        <p:spPr>
          <a:xfrm>
            <a:off x="5436096" y="1484784"/>
            <a:ext cx="35283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Bez práce bylo ke konci předchozího měsíce 10 420 absolventů škol všech stupňů vzdělání a mladistvých.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 Meziměsíčně je to více o 974, meziročně pak více o 219 lidí. Na celkové nezaměstnanosti se podíleli 4,1 % (červenec 2022 – 3,9 %, srpen 2021 – 3,8 %).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Z celkového počtu absolventů a mladistvých bylo ke konci srpna v evidenci ÚP ČR 7 000 absolventů.</a:t>
            </a:r>
          </a:p>
        </p:txBody>
      </p:sp>
    </p:spTree>
    <p:extLst>
      <p:ext uri="{BB962C8B-B14F-4D97-AF65-F5344CB8AC3E}">
        <p14:creationId xmlns:p14="http://schemas.microsoft.com/office/powerpoint/2010/main" val="2788614037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CF239FE1-EA2C-44B5-8740-8FF0287AC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404664"/>
            <a:ext cx="6624637" cy="93662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Uchazeči o zaměstnání a absolventi</a:t>
            </a:r>
            <a:br>
              <a:rPr lang="cs-CZ" sz="2400">
                <a:solidFill>
                  <a:srgbClr val="002060"/>
                </a:solidFill>
                <a:ea typeface="+mn-ea"/>
                <a:cs typeface="Arial" charset="0"/>
              </a:rPr>
            </a:br>
            <a:endParaRPr lang="cs-CZ" sz="2400" dirty="0">
              <a:solidFill>
                <a:srgbClr val="002060"/>
              </a:solidFill>
              <a:ea typeface="+mn-ea"/>
              <a:cs typeface="Arial" charset="0"/>
            </a:endParaRP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2A2E4B8D-6C6E-40A1-9A5D-2EAC378A38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6463877"/>
              </p:ext>
            </p:extLst>
          </p:nvPr>
        </p:nvGraphicFramePr>
        <p:xfrm>
          <a:off x="1259632" y="1484784"/>
          <a:ext cx="727280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435027"/>
            <a:ext cx="6624637" cy="863823"/>
          </a:xfrm>
        </p:spPr>
        <p:txBody>
          <a:bodyPr/>
          <a:lstStyle/>
          <a:p>
            <a:r>
              <a:rPr lang="cs-CZ" sz="2000" dirty="0">
                <a:solidFill>
                  <a:srgbClr val="002060"/>
                </a:solidFill>
              </a:rPr>
              <a:t>Míra nezaměstnanosti absolventů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k 30. 4. 2022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274827"/>
              </p:ext>
            </p:extLst>
          </p:nvPr>
        </p:nvGraphicFramePr>
        <p:xfrm>
          <a:off x="323528" y="1304066"/>
          <a:ext cx="8711979" cy="5184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9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9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9322">
                  <a:extLst>
                    <a:ext uri="{9D8B030D-6E8A-4147-A177-3AD203B41FA5}">
                      <a16:colId xmlns:a16="http://schemas.microsoft.com/office/drawing/2014/main" val="2698834003"/>
                    </a:ext>
                  </a:extLst>
                </a:gridCol>
              </a:tblGrid>
              <a:tr h="73070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>
                          <a:effectLst/>
                        </a:rPr>
                        <a:t>Kategorie vzdělání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Počet absolventů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Míra nezaměstnaných </a:t>
                      </a:r>
                      <a:r>
                        <a:rPr lang="cs-CZ" sz="1400" b="1" u="none" strike="noStrike" dirty="0" err="1">
                          <a:effectLst/>
                        </a:rPr>
                        <a:t>abs</a:t>
                      </a:r>
                      <a:r>
                        <a:rPr lang="cs-CZ" sz="1400" b="1" u="none" strike="noStrike" dirty="0">
                          <a:effectLst/>
                        </a:rPr>
                        <a:t>. (4/2022)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Počet absolventů </a:t>
                      </a:r>
                      <a:br>
                        <a:rPr lang="cs-CZ" sz="1400" b="1" u="none" strike="noStrike" dirty="0">
                          <a:effectLst/>
                        </a:rPr>
                      </a:br>
                      <a:r>
                        <a:rPr lang="cs-CZ" sz="1400" b="1" u="none" strike="noStrike" dirty="0">
                          <a:effectLst/>
                        </a:rPr>
                        <a:t>v JMK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Míra nezaměstnaných </a:t>
                      </a:r>
                      <a:r>
                        <a:rPr lang="cs-CZ" sz="1400" b="1" u="none" strike="noStrike" dirty="0" err="1">
                          <a:effectLst/>
                        </a:rPr>
                        <a:t>abs</a:t>
                      </a:r>
                      <a:r>
                        <a:rPr lang="cs-CZ" sz="1400" b="1" u="none" strike="noStrike" dirty="0">
                          <a:effectLst/>
                        </a:rPr>
                        <a:t>. v JMK (4/2022)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  <a:latin typeface="+mj-lt"/>
                        </a:rPr>
                        <a:t>Nižší střední vzdělání s VL – E</a:t>
                      </a:r>
                      <a:endParaRPr lang="cs-CZ" sz="1600" b="1" i="0" u="none" strike="noStrike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7,4 %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Střední vzdělání bez VL/MZ - 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0,1 %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0,2 %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6221999"/>
                  </a:ext>
                </a:extLst>
              </a:tr>
              <a:tr h="4935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  <a:latin typeface="+mj-lt"/>
                        </a:rPr>
                        <a:t>Střední vzdělání s </a:t>
                      </a:r>
                      <a:r>
                        <a:rPr lang="cs-CZ" sz="1600" b="1" u="none" strike="noStrike" dirty="0">
                          <a:effectLst/>
                          <a:latin typeface="+mj-lt"/>
                        </a:rPr>
                        <a:t>VL </a:t>
                      </a:r>
                      <a:r>
                        <a:rPr lang="pt-BR" sz="1600" b="1" u="none" strike="noStrike" dirty="0">
                          <a:effectLst/>
                          <a:latin typeface="+mj-lt"/>
                        </a:rPr>
                        <a:t>– H</a:t>
                      </a:r>
                      <a:endParaRPr lang="pt-BR" sz="1600" b="1" i="0" u="none" strike="noStrike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27,5 %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26,2 %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  <a:latin typeface="+mj-lt"/>
                        </a:rPr>
                        <a:t>Vyučení s MZ - L</a:t>
                      </a:r>
                      <a:endParaRPr lang="cs-CZ" sz="1600" b="1" i="0" u="none" strike="noStrike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8,4 %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8,2 %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  <a:latin typeface="+mj-lt"/>
                        </a:rPr>
                        <a:t>Střední odborné s MZ – M</a:t>
                      </a:r>
                      <a:endParaRPr lang="cs-CZ" sz="1600" b="1" i="0" u="none" strike="noStrike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33,4 %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30,2 %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  <a:latin typeface="+mj-lt"/>
                        </a:rPr>
                        <a:t>Gymnaziální vzdělání – K</a:t>
                      </a:r>
                      <a:endParaRPr lang="cs-CZ" sz="1600" b="1" i="0" u="none" strike="noStrike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7,6 %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  <a:latin typeface="+mj-lt"/>
                        </a:rPr>
                        <a:t>Vyšší odborné vzdělání – N</a:t>
                      </a:r>
                      <a:endParaRPr lang="cs-CZ" sz="1600" b="1" i="0" u="none" strike="noStrike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1,2 %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1,1 %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  <a:latin typeface="+mj-lt"/>
                        </a:rPr>
                        <a:t>Vysokoškolské bakalářské - R</a:t>
                      </a:r>
                      <a:endParaRPr lang="cs-CZ" sz="1600" b="1" i="0" u="none" strike="noStrike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6,3 %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Vysokoškolské magisterské - 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7,3 %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10,1 %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3455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kern="1200" dirty="0">
                          <a:solidFill>
                            <a:srgbClr val="22222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Vysokoškolské postgraduál - 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0,2 %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0,1 %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675771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kern="1200" dirty="0">
                          <a:solidFill>
                            <a:srgbClr val="22222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1539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70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75136-024E-4CA8-ACB1-9797BD743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766" y="310417"/>
            <a:ext cx="6624637" cy="1152525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Počet absolventů v evidenci ÚP</a:t>
            </a:r>
            <a:b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</a:b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JMK k 30. 4. 2022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8D74A5E-1DDE-442A-AF3A-AEC21699DB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604485"/>
              </p:ext>
            </p:extLst>
          </p:nvPr>
        </p:nvGraphicFramePr>
        <p:xfrm>
          <a:off x="372575" y="2060848"/>
          <a:ext cx="8440115" cy="406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5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8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Obor – E, H, J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Počet absolventů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Strojírenství a strojírenská výroba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71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Gastronomie, hotelnictví a turismus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Potravinářství a potravinářská chemie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49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Osobní a provozní služby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Elektrotechnika, telekomunikační a výpočetní technika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34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Zemědělství a lesnictví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41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Stavebnictví, geodezie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31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Obchod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75136-024E-4CA8-ACB1-9797BD743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766" y="310417"/>
            <a:ext cx="6624637" cy="1152525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Počet absolventů v evidenci ÚP</a:t>
            </a:r>
            <a:b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</a:b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JMK k 30. 4. 2022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8D74A5E-1DDE-442A-AF3A-AEC21699DB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381935"/>
              </p:ext>
            </p:extLst>
          </p:nvPr>
        </p:nvGraphicFramePr>
        <p:xfrm>
          <a:off x="383828" y="1628800"/>
          <a:ext cx="8440115" cy="4701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5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8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948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Obor – L, M, K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Počet absolventů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9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Ekonomika a administrativa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75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Strojírenství a strojírenská výroba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9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Zdravotnictví</a:t>
                      </a: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9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Podnikání v oborech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9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Informatické obory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9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Gastronomie, hotelnictví a turismus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9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Elektrotechnika, telekomunikační a výpočetní technika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9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Umění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72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230607542"/>
                  </a:ext>
                </a:extLst>
              </a:tr>
              <a:tr h="48173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Obecně odborná příprava (lycea)</a:t>
                      </a: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4148360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12158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75136-024E-4CA8-ACB1-9797BD743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766" y="310417"/>
            <a:ext cx="6624637" cy="1152525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Počet absolventů v evidenci ÚP</a:t>
            </a:r>
            <a:b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</a:b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JMK k 30. 4. 2022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8D74A5E-1DDE-442A-AF3A-AEC21699DB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824618"/>
              </p:ext>
            </p:extLst>
          </p:nvPr>
        </p:nvGraphicFramePr>
        <p:xfrm>
          <a:off x="395288" y="2276872"/>
          <a:ext cx="8440115" cy="320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5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8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Obor – N, R, T, V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Počet absolventů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Ekonomie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34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Pedagogika, učitelství a sociální péče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Technické obory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Umění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Zemědělství a lesnictví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Lékařství</a:t>
                      </a:r>
                    </a:p>
                  </a:txBody>
                  <a:tcPr marL="7935" marR="7935" marT="79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935" marR="7935" marT="7935" marB="0" anchor="ctr"/>
                </a:tc>
                <a:extLst>
                  <a:ext uri="{0D108BD9-81ED-4DB2-BD59-A6C34878D82A}">
                    <a16:rowId xmlns:a16="http://schemas.microsoft.com/office/drawing/2014/main" val="1728262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57573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ctrTitle"/>
          </p:nvPr>
        </p:nvSpPr>
        <p:spPr>
          <a:xfrm>
            <a:off x="685800" y="4695825"/>
            <a:ext cx="8134350" cy="1470025"/>
          </a:xfrm>
        </p:spPr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Poradenství, IPS</a:t>
            </a:r>
          </a:p>
        </p:txBody>
      </p:sp>
    </p:spTree>
    <p:extLst>
      <p:ext uri="{BB962C8B-B14F-4D97-AF65-F5344CB8AC3E}">
        <p14:creationId xmlns:p14="http://schemas.microsoft.com/office/powerpoint/2010/main" val="191132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3852F7F0-493B-453C-BD3D-B5638DF7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692696"/>
            <a:ext cx="7020272" cy="431800"/>
          </a:xfrm>
        </p:spPr>
        <p:txBody>
          <a:bodyPr/>
          <a:lstStyle/>
          <a:p>
            <a:pPr eaLnBrk="1" hangingPunct="1"/>
            <a:r>
              <a:rPr lang="cs-CZ" altLang="cs-CZ" sz="2400" dirty="0">
                <a:solidFill>
                  <a:srgbClr val="002060"/>
                </a:solidFill>
              </a:rPr>
              <a:t>Obsah prezentace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950F79F3-B56C-4986-889F-658366686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2204863"/>
            <a:ext cx="8135937" cy="2304257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</a:pPr>
            <a:r>
              <a:rPr lang="cs-CZ" altLang="cs-CZ" sz="2400" b="1" dirty="0">
                <a:solidFill>
                  <a:srgbClr val="002060"/>
                </a:solidFill>
              </a:rPr>
              <a:t> </a:t>
            </a:r>
          </a:p>
          <a:p>
            <a:pPr marL="171450" indent="-1714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400" b="1" dirty="0">
                <a:solidFill>
                  <a:srgbClr val="002060"/>
                </a:solidFill>
              </a:rPr>
              <a:t>Statistika nezaměstnanosti</a:t>
            </a:r>
          </a:p>
          <a:p>
            <a:pPr marL="171450" indent="-1714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400" b="1" dirty="0">
                <a:solidFill>
                  <a:srgbClr val="002060"/>
                </a:solidFill>
              </a:rPr>
              <a:t>Statistika absolventů</a:t>
            </a:r>
          </a:p>
          <a:p>
            <a:pPr marL="171450" indent="-1714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400" b="1" dirty="0">
                <a:solidFill>
                  <a:srgbClr val="002060"/>
                </a:solidFill>
              </a:rPr>
              <a:t>Poradenství a IPS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bdélník 2">
            <a:extLst>
              <a:ext uri="{FF2B5EF4-FFF2-40B4-BE49-F238E27FC236}">
                <a16:creationId xmlns:a16="http://schemas.microsoft.com/office/drawing/2014/main" id="{8426570B-ED7B-465D-A1B9-D57EAA258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2060848"/>
            <a:ext cx="8352159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  <a:t>Informační poradenské středisko pro volbu </a:t>
            </a:r>
            <a:b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</a:br>
            <a: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  <a:t>a změnu povolání (IPS)</a:t>
            </a: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Individuální poradenství pro: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žáky základních škol a jejich rodiče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studenty středních škol, studenty vyšších odborných škol a vysokých škol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uchazeče o zaměstnání a zájemce o zaměstnání evidované na Úřadu práce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širokou veřejnost zajímající se o vzdělávání 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 další fyzické nebo právnické osoby (např. zaměstnavatelé, školy)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endParaRPr lang="cs-CZ" altLang="cs-CZ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FA803F0D-E5E7-4181-820E-D8116BFD2643}"/>
              </a:ext>
            </a:extLst>
          </p:cNvPr>
          <p:cNvSpPr txBox="1">
            <a:spLocks/>
          </p:cNvSpPr>
          <p:nvPr/>
        </p:nvSpPr>
        <p:spPr bwMode="auto">
          <a:xfrm>
            <a:off x="2195065" y="764704"/>
            <a:ext cx="66246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1E96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Služby nabízené IPS</a:t>
            </a:r>
          </a:p>
        </p:txBody>
      </p:sp>
    </p:spTree>
    <p:extLst>
      <p:ext uri="{BB962C8B-B14F-4D97-AF65-F5344CB8AC3E}">
        <p14:creationId xmlns:p14="http://schemas.microsoft.com/office/powerpoint/2010/main" val="308416476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bdélník 2">
            <a:extLst>
              <a:ext uri="{FF2B5EF4-FFF2-40B4-BE49-F238E27FC236}">
                <a16:creationId xmlns:a16="http://schemas.microsoft.com/office/drawing/2014/main" id="{8426570B-ED7B-465D-A1B9-D57EAA258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2060848"/>
            <a:ext cx="835215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  <a:t>Informační poradenské středisko pro volbu </a:t>
            </a:r>
            <a:b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</a:br>
            <a: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  <a:t>a změnu povolání (IPS)</a:t>
            </a: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Skupinové poradenství pro: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žáky základních škol v posledních ročnících (besedy pro 8. a 9. ročníky)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končící žáky středních škol (beseda k situaci na trhu práce pro poslední ročníky)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studenty vyšších odborných škol a vysokých škol (v případě zájmu)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uchazeče o zaměstnání a zájemce o zaměstnání evidované na Úřadu práce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širokou veřejnost zajímající se o vzdělávání 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FA803F0D-E5E7-4181-820E-D8116BFD2643}"/>
              </a:ext>
            </a:extLst>
          </p:cNvPr>
          <p:cNvSpPr txBox="1">
            <a:spLocks/>
          </p:cNvSpPr>
          <p:nvPr/>
        </p:nvSpPr>
        <p:spPr bwMode="auto">
          <a:xfrm>
            <a:off x="2195065" y="764704"/>
            <a:ext cx="66246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1E96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Služby nabízené IPS</a:t>
            </a:r>
          </a:p>
        </p:txBody>
      </p:sp>
    </p:spTree>
    <p:extLst>
      <p:ext uri="{BB962C8B-B14F-4D97-AF65-F5344CB8AC3E}">
        <p14:creationId xmlns:p14="http://schemas.microsoft.com/office/powerpoint/2010/main" val="209263496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00937EE4-EB56-44AD-B4F4-6B7531C1F7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91" t="-1030" r="14091"/>
          <a:stretch/>
        </p:blipFill>
        <p:spPr>
          <a:xfrm>
            <a:off x="6083399" y="1556866"/>
            <a:ext cx="2736304" cy="3849216"/>
          </a:xfrm>
          <a:prstGeom prst="rect">
            <a:avLst/>
          </a:prstGeom>
        </p:spPr>
      </p:pic>
      <p:sp>
        <p:nvSpPr>
          <p:cNvPr id="12291" name="Obdélník 2">
            <a:extLst>
              <a:ext uri="{FF2B5EF4-FFF2-40B4-BE49-F238E27FC236}">
                <a16:creationId xmlns:a16="http://schemas.microsoft.com/office/drawing/2014/main" id="{8426570B-ED7B-465D-A1B9-D57EAA258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2204864"/>
            <a:ext cx="5831879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  <a:t>Atlasy školství</a:t>
            </a: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endParaRPr lang="cs-CZ" b="1" dirty="0">
              <a:solidFill>
                <a:srgbClr val="002060"/>
              </a:solidFill>
              <a:latin typeface="+mn-lt"/>
              <a:cs typeface="Arial" charset="0"/>
            </a:endParaRPr>
          </a:p>
          <a:p>
            <a:pPr marL="342900" indent="-34290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2060"/>
                </a:solidFill>
                <a:latin typeface="+mn-lt"/>
                <a:cs typeface="Arial" charset="0"/>
              </a:rPr>
              <a:t>Probíhá distribuce v okrese Brno-venkov</a:t>
            </a:r>
          </a:p>
          <a:p>
            <a:pPr marL="342900" indent="-34290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2060"/>
                </a:solidFill>
                <a:latin typeface="+mn-lt"/>
                <a:cs typeface="Arial" charset="0"/>
              </a:rPr>
              <a:t>K dispozici na IPS všem ZŠ</a:t>
            </a:r>
          </a:p>
          <a:p>
            <a:pPr marL="342900" indent="-34290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2060"/>
                </a:solidFill>
                <a:latin typeface="+mn-lt"/>
                <a:cs typeface="Arial" charset="0"/>
              </a:rPr>
              <a:t>Vždy výtisk pro výchovného poradce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FA803F0D-E5E7-4181-820E-D8116BFD2643}"/>
              </a:ext>
            </a:extLst>
          </p:cNvPr>
          <p:cNvSpPr txBox="1">
            <a:spLocks/>
          </p:cNvSpPr>
          <p:nvPr/>
        </p:nvSpPr>
        <p:spPr bwMode="auto">
          <a:xfrm>
            <a:off x="2195065" y="764704"/>
            <a:ext cx="66246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1E96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Služby nabízené IPS</a:t>
            </a:r>
          </a:p>
        </p:txBody>
      </p:sp>
    </p:spTree>
    <p:extLst>
      <p:ext uri="{BB962C8B-B14F-4D97-AF65-F5344CB8AC3E}">
        <p14:creationId xmlns:p14="http://schemas.microsoft.com/office/powerpoint/2010/main" val="250043489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bdélník 2">
            <a:extLst>
              <a:ext uri="{FF2B5EF4-FFF2-40B4-BE49-F238E27FC236}">
                <a16:creationId xmlns:a16="http://schemas.microsoft.com/office/drawing/2014/main" id="{8426570B-ED7B-465D-A1B9-D57EAA258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1772816"/>
            <a:ext cx="8352159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  <a:t>Aktuální kontakty na specialisty poradenství </a:t>
            </a:r>
            <a:b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</a:br>
            <a:r>
              <a:rPr lang="cs-CZ" sz="2400" b="1" dirty="0">
                <a:solidFill>
                  <a:srgbClr val="002060"/>
                </a:solidFill>
                <a:ea typeface="+mn-ea"/>
                <a:cs typeface="Arial" charset="0"/>
              </a:rPr>
              <a:t>a dalšího vzdělávání</a:t>
            </a:r>
          </a:p>
          <a:p>
            <a:pPr algn="ctr" eaLnBrk="1" hangingPunct="1">
              <a:spcBef>
                <a:spcPts val="1200"/>
              </a:spcBef>
              <a:buClr>
                <a:srgbClr val="001E96"/>
              </a:buClr>
            </a:pPr>
            <a:endParaRPr lang="cs-CZ" sz="800" b="1" dirty="0">
              <a:solidFill>
                <a:srgbClr val="002060"/>
              </a:solidFill>
              <a:ea typeface="+mn-ea"/>
              <a:cs typeface="Arial" charset="0"/>
            </a:endParaRP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Silvie Bachanová, DiS.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  <a:hlinkClick r:id="rId2"/>
              </a:rPr>
              <a:t>silvie.bachanova@uradprace.cz</a:t>
            </a: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	950 105 350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endParaRPr lang="cs-CZ" altLang="cs-CZ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Ing. Pavla Hvězdová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  <a:hlinkClick r:id="rId3"/>
              </a:rPr>
              <a:t>pavla.hvezdova@uradprace.cz</a:t>
            </a: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	950 105 352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endParaRPr lang="cs-CZ" altLang="cs-CZ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Michaela Křížová</a:t>
            </a:r>
          </a:p>
          <a:p>
            <a:pPr marL="285750" indent="-285750" eaLnBrk="1" hangingPunct="1">
              <a:spcBef>
                <a:spcPts val="1200"/>
              </a:spcBef>
              <a:buClr>
                <a:srgbClr val="001E9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  <a:hlinkClick r:id="rId4"/>
              </a:rPr>
              <a:t>michaela.krizova@uradprace.cz</a:t>
            </a:r>
            <a:r>
              <a:rPr lang="cs-CZ" altLang="cs-CZ" b="1" dirty="0">
                <a:solidFill>
                  <a:srgbClr val="002060"/>
                </a:solidFill>
                <a:latin typeface="Calibri" panose="020F0502020204030204" pitchFamily="34" charset="0"/>
              </a:rPr>
              <a:t>	950 105 353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FA803F0D-E5E7-4181-820E-D8116BFD2643}"/>
              </a:ext>
            </a:extLst>
          </p:cNvPr>
          <p:cNvSpPr txBox="1">
            <a:spLocks/>
          </p:cNvSpPr>
          <p:nvPr/>
        </p:nvSpPr>
        <p:spPr bwMode="auto">
          <a:xfrm>
            <a:off x="2195065" y="764704"/>
            <a:ext cx="66246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1E96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Služby nabízené IPS</a:t>
            </a:r>
          </a:p>
        </p:txBody>
      </p:sp>
    </p:spTree>
    <p:extLst>
      <p:ext uri="{BB962C8B-B14F-4D97-AF65-F5344CB8AC3E}">
        <p14:creationId xmlns:p14="http://schemas.microsoft.com/office/powerpoint/2010/main" val="368533525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bdélník 2">
            <a:extLst>
              <a:ext uri="{FF2B5EF4-FFF2-40B4-BE49-F238E27FC236}">
                <a16:creationId xmlns:a16="http://schemas.microsoft.com/office/drawing/2014/main" id="{8426570B-ED7B-465D-A1B9-D57EAA258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1556866"/>
            <a:ext cx="8352159" cy="723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dirty="0">
                <a:hlinkClick r:id="rId3"/>
              </a:rPr>
              <a:t>Informační a poradenské středisko ÚP ČR (uradprace.cz)</a:t>
            </a:r>
            <a:endParaRPr lang="cs-CZ" dirty="0"/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endParaRPr lang="cs-CZ" dirty="0"/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pt-BR" dirty="0">
                <a:hlinkClick r:id="rId4"/>
              </a:rPr>
              <a:t>Poradenství a IPS (uradprace.cz)</a:t>
            </a:r>
            <a:endParaRPr lang="cs-CZ" dirty="0"/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endParaRPr lang="cs-CZ" altLang="cs-CZ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dirty="0">
                <a:hlinkClick r:id="rId5"/>
              </a:rPr>
              <a:t>IPS – INFORMAČNÍ A PORADENSKÉ STŘEDISKO - titulky – YouTube</a:t>
            </a:r>
            <a:endParaRPr lang="cs-CZ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endParaRPr lang="cs-CZ" altLang="cs-CZ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dirty="0">
                <a:hlinkClick r:id="rId6"/>
              </a:rPr>
              <a:t>Školní vzdělávání (MŠ, ZŠ, SŠ) - Projekty mobility osob - Erasmus+ (naerasmusplus.cz)</a:t>
            </a:r>
            <a:endParaRPr lang="cs-CZ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endParaRPr lang="cs-CZ" altLang="cs-CZ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dirty="0">
                <a:hlinkClick r:id="rId7"/>
              </a:rPr>
              <a:t>Národní soustava kvalifikací (narodnikvalifikace.cz)</a:t>
            </a:r>
            <a:endParaRPr lang="cs-CZ" dirty="0"/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endParaRPr lang="cs-CZ" dirty="0"/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r>
              <a:rPr lang="cs-CZ" dirty="0">
                <a:hlinkClick r:id="rId8"/>
              </a:rPr>
              <a:t>Vysoké školy, střední školy, ZŠ a jazykové školy v celé ČR (atlasskolstvi.cz)</a:t>
            </a:r>
            <a:endParaRPr lang="cs-CZ" dirty="0"/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endParaRPr lang="cs-CZ" dirty="0"/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endParaRPr lang="cs-CZ" dirty="0"/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br>
              <a:rPr lang="cs-CZ" dirty="0"/>
            </a:br>
            <a:br>
              <a:rPr lang="cs-CZ" dirty="0"/>
            </a:br>
            <a:endParaRPr lang="cs-CZ" dirty="0"/>
          </a:p>
          <a:p>
            <a:pPr eaLnBrk="1" hangingPunct="1">
              <a:spcBef>
                <a:spcPts val="1200"/>
              </a:spcBef>
              <a:buClr>
                <a:srgbClr val="001E96"/>
              </a:buClr>
            </a:pPr>
            <a:endParaRPr lang="cs-CZ" altLang="cs-CZ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FA803F0D-E5E7-4181-820E-D8116BFD2643}"/>
              </a:ext>
            </a:extLst>
          </p:cNvPr>
          <p:cNvSpPr txBox="1">
            <a:spLocks/>
          </p:cNvSpPr>
          <p:nvPr/>
        </p:nvSpPr>
        <p:spPr bwMode="auto">
          <a:xfrm>
            <a:off x="2195065" y="764704"/>
            <a:ext cx="66246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1E96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1E96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Odkazy k možnému využití</a:t>
            </a:r>
          </a:p>
        </p:txBody>
      </p:sp>
    </p:spTree>
    <p:extLst>
      <p:ext uri="{BB962C8B-B14F-4D97-AF65-F5344CB8AC3E}">
        <p14:creationId xmlns:p14="http://schemas.microsoft.com/office/powerpoint/2010/main" val="342984114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10"/>
          </p:nvPr>
        </p:nvSpPr>
        <p:spPr>
          <a:xfrm>
            <a:off x="4673004" y="255726"/>
            <a:ext cx="4283888" cy="1368000"/>
          </a:xfrm>
        </p:spPr>
        <p:txBody>
          <a:bodyPr/>
          <a:lstStyle/>
          <a:p>
            <a:r>
              <a:rPr lang="cs-CZ" dirty="0"/>
              <a:t>WEBOVÉ ODKAZY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424E97D-4051-4EDD-AFB4-B88622022C0E}"/>
              </a:ext>
            </a:extLst>
          </p:cNvPr>
          <p:cNvSpPr/>
          <p:nvPr/>
        </p:nvSpPr>
        <p:spPr>
          <a:xfrm>
            <a:off x="187108" y="1263586"/>
            <a:ext cx="3965167" cy="56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O POVOLÁNÍCH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https://nsp.cz/</a:t>
            </a:r>
            <a:r>
              <a:rPr lang="cs-CZ" sz="15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1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databáze popisů povolání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500" b="1" u="sng" dirty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http://infoabsolvent.cz/</a:t>
            </a:r>
            <a:r>
              <a:rPr lang="cs-CZ" sz="15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b="1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500" dirty="0"/>
              <a:t>vyhledávání škol a oborů, videoukázky, uplatnění absolventů, </a:t>
            </a:r>
            <a:r>
              <a:rPr lang="cs-CZ" sz="1500" dirty="0" err="1"/>
              <a:t>profitest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DATABÁZE ZÁKLADNÍCH, STŘEDNÍCH, VYŠŠÍCH, VYSOKÝCH A JAZYKOVÝCH ŠKOL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http://www.atlasskolstvi.cz/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https://www.seznamskol.cz/</a:t>
            </a:r>
            <a:endParaRPr lang="cs-CZ" sz="1500" b="1" u="sng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https://www.vyberskoly.cz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sz="1500" b="1" u="sng" dirty="0">
              <a:solidFill>
                <a:srgbClr val="00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500" b="1" dirty="0">
                <a:solidFill>
                  <a:srgbClr val="FF0000"/>
                </a:solidFill>
              </a:rPr>
              <a:t>STATISTIKY – ABSOLVENTI NA TRHU PRÁCE:</a:t>
            </a:r>
            <a:endParaRPr lang="cs-CZ" sz="1500" dirty="0">
              <a:solidFill>
                <a:srgbClr val="FF0000"/>
              </a:solidFill>
            </a:endParaRPr>
          </a:p>
          <a:p>
            <a:r>
              <a:rPr lang="cs-CZ" sz="1500" b="1" u="sng" dirty="0">
                <a:solidFill>
                  <a:srgbClr val="00B0F0"/>
                </a:solidFill>
                <a:hlinkClick r:id="rId7"/>
              </a:rPr>
              <a:t>https://www.mpsv.cz/web/cz/absolventi-skol-a-mladistvi</a:t>
            </a:r>
            <a:r>
              <a:rPr lang="cs-CZ" sz="1500" b="1" u="sng" dirty="0">
                <a:solidFill>
                  <a:srgbClr val="00B0F0"/>
                </a:solidFill>
              </a:rPr>
              <a:t> </a:t>
            </a:r>
            <a:r>
              <a:rPr lang="cs-CZ" sz="1500" b="1" dirty="0"/>
              <a:t>- </a:t>
            </a:r>
            <a:r>
              <a:rPr lang="cs-CZ" sz="1500" dirty="0"/>
              <a:t>pololetní statistiky absolventů</a:t>
            </a:r>
          </a:p>
          <a:p>
            <a:r>
              <a:rPr lang="cs-CZ" sz="1500" b="1" u="sng" dirty="0">
                <a:solidFill>
                  <a:srgbClr val="0033CC"/>
                </a:solidFill>
                <a:hlinkClick r:id="rId8"/>
              </a:rPr>
              <a:t>https://data.mpsv.cz/web/data/vizualizace8</a:t>
            </a:r>
            <a:r>
              <a:rPr lang="cs-CZ" sz="1500" b="1" u="sng" dirty="0">
                <a:solidFill>
                  <a:srgbClr val="0033CC"/>
                </a:solidFill>
              </a:rPr>
              <a:t> - </a:t>
            </a:r>
            <a:r>
              <a:rPr lang="cs-CZ" sz="1500" dirty="0"/>
              <a:t>nezaměstnaní absolventi dle oborů vzdělání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078E27B-FC4A-43C9-8D86-7E143E284A32}"/>
              </a:ext>
            </a:extLst>
          </p:cNvPr>
          <p:cNvSpPr/>
          <p:nvPr/>
        </p:nvSpPr>
        <p:spPr>
          <a:xfrm>
            <a:off x="4528948" y="1237202"/>
            <a:ext cx="4572000" cy="72426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INFORMACE O PŘIJÍMACÍM ŘÍZENÍ, STIPENDIÍCH, UZNÁVÁNÍ VZDĚLÁNÍ</a:t>
            </a:r>
            <a:endParaRPr lang="cs-CZ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http://www.msmt.cz/</a:t>
            </a:r>
            <a:endParaRPr lang="cs-CZ" sz="1500" b="1" u="sng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http://cermat.cz/</a:t>
            </a:r>
            <a:r>
              <a:rPr lang="cs-CZ" sz="1500" b="1" u="sng" dirty="0">
                <a:solidFill>
                  <a:srgbClr val="0033CC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cz</a:t>
            </a:r>
            <a:r>
              <a:rPr lang="cs-CZ" sz="1500" b="1" dirty="0">
                <a:solidFill>
                  <a:srgbClr val="0033CC"/>
                </a:solidFill>
              </a:rPr>
              <a:t> </a:t>
            </a:r>
            <a:r>
              <a:rPr lang="cs-CZ" sz="1500" dirty="0"/>
              <a:t>-</a:t>
            </a:r>
            <a:r>
              <a:rPr lang="cs-CZ" sz="15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1500" dirty="0"/>
              <a:t>jednotné přijímací zkoušky na SŠ, testy z předchozích let</a:t>
            </a:r>
            <a:endParaRPr lang="cs-CZ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https://scio.cz/</a:t>
            </a: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/>
              <a:t>-</a:t>
            </a:r>
            <a:r>
              <a:rPr lang="cs-CZ" sz="15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1500" dirty="0"/>
              <a:t>příprava na přijímací zkoušky</a:t>
            </a:r>
            <a:endParaRPr lang="cs-CZ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http://www.zkousky-nanecisto.cz/</a:t>
            </a:r>
            <a:endParaRPr lang="cs-CZ" sz="1500" b="1" u="sng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500" b="1" u="sng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TESTY K VOLBĚ POVOLÁNÍ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http://www.emiero.cz/</a:t>
            </a:r>
            <a:r>
              <a:rPr lang="cs-CZ" sz="1500" b="1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5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http://www.infoabsolvent.cz/Profitest</a:t>
            </a: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dirty="0">
                <a:hlinkClick r:id="rId16"/>
              </a:rPr>
              <a:t>https://dotaznik.zlkraj.cz/</a:t>
            </a:r>
            <a:r>
              <a:rPr lang="cs-CZ" sz="1500" b="1" dirty="0"/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http://</a:t>
            </a:r>
            <a:r>
              <a:rPr lang="cs-CZ" sz="1500" b="1" dirty="0">
                <a:hlinkClick r:id="rId17"/>
              </a:rPr>
              <a:t>www.zkouskaosobnosti.cz</a:t>
            </a:r>
            <a:r>
              <a:rPr lang="cs-CZ" sz="1500" b="1" dirty="0"/>
              <a:t>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http://</a:t>
            </a:r>
            <a:r>
              <a:rPr lang="cs-CZ" sz="1500" b="1" dirty="0">
                <a:hlinkClick r:id="rId18"/>
              </a:rPr>
              <a:t>www.testosobnosti.zarohem.cz</a:t>
            </a:r>
            <a:r>
              <a:rPr lang="cs-CZ" sz="1500" b="1" dirty="0"/>
              <a:t>   </a:t>
            </a:r>
          </a:p>
          <a:p>
            <a:pPr>
              <a:lnSpc>
                <a:spcPct val="115000"/>
              </a:lnSpc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19"/>
              </a:rPr>
              <a:t>http://www.mujzivotposkole.cz/</a:t>
            </a:r>
            <a:endParaRPr lang="cs-CZ" sz="1500" b="1" u="sng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http://www.testmojeplus.cz</a:t>
            </a: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sz="1500" b="1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cs-CZ" sz="15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1"/>
              </a:rPr>
              <a:t>http://www.job-hub.cz/</a:t>
            </a:r>
            <a:r>
              <a:rPr lang="cs-CZ" sz="1500" b="1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>
              <a:lnSpc>
                <a:spcPct val="115000"/>
              </a:lnSpc>
            </a:pPr>
            <a:r>
              <a:rPr lang="cs-CZ" sz="1500" b="1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2"/>
              </a:rPr>
              <a:t>https://www.salmondo.cz/</a:t>
            </a:r>
            <a:r>
              <a:rPr lang="cs-CZ" sz="1500" b="1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</a:pPr>
            <a:r>
              <a:rPr lang="cs-CZ" sz="1500" b="1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3"/>
              </a:rPr>
              <a:t>https://www.comdi.cz/</a:t>
            </a:r>
            <a:endParaRPr lang="cs-CZ" sz="1500" b="1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1500" b="1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4"/>
              </a:rPr>
              <a:t>https://regio-advisor.cz/</a:t>
            </a:r>
            <a:endParaRPr lang="cs-CZ" sz="1500" b="1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cs-CZ" sz="1500" b="1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cs-CZ" sz="15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sz="1500" b="1" u="sng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sz="1500" b="1" u="sng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500" b="1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500" b="1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7473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Obrázek 8" descr="http://www.neoclipart.com/uploads/posts/2009-05/1242284512_shutterstock_3056160.jpg">
            <a:extLst>
              <a:ext uri="{FF2B5EF4-FFF2-40B4-BE49-F238E27FC236}">
                <a16:creationId xmlns:a16="http://schemas.microsoft.com/office/drawing/2014/main" id="{85B596A0-71AB-48A9-AC29-BC1F3F122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700213"/>
            <a:ext cx="5381625" cy="462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Zástupný symbol pro obsah 2">
            <a:extLst>
              <a:ext uri="{FF2B5EF4-FFF2-40B4-BE49-F238E27FC236}">
                <a16:creationId xmlns:a16="http://schemas.microsoft.com/office/drawing/2014/main" id="{11B2CA24-44F0-42C3-BC90-F327A34DD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algn="ctr"/>
            <a:endParaRPr lang="cs-CZ" altLang="cs-CZ" dirty="0"/>
          </a:p>
          <a:p>
            <a:pPr marL="358775" algn="ctr"/>
            <a:endParaRPr lang="cs-CZ" altLang="cs-CZ" dirty="0"/>
          </a:p>
          <a:p>
            <a:pPr marL="358775" algn="ctr"/>
            <a:endParaRPr lang="cs-CZ" altLang="cs-CZ" sz="4400" b="1" dirty="0">
              <a:latin typeface="+mj-lt"/>
            </a:endParaRPr>
          </a:p>
          <a:p>
            <a:pPr marL="358775" algn="ctr"/>
            <a:endParaRPr lang="cs-CZ" altLang="cs-CZ" sz="4400" b="1" dirty="0">
              <a:latin typeface="+mj-lt"/>
            </a:endParaRPr>
          </a:p>
          <a:p>
            <a:pPr marL="358775" algn="ctr"/>
            <a:endParaRPr lang="cs-CZ" altLang="cs-CZ" sz="4400" b="1" dirty="0">
              <a:latin typeface="+mj-lt"/>
            </a:endParaRPr>
          </a:p>
          <a:p>
            <a:pPr marL="358775" algn="ctr"/>
            <a:r>
              <a:rPr lang="cs-CZ" altLang="cs-CZ" sz="4400" b="1" dirty="0">
                <a:latin typeface="+mj-lt"/>
              </a:rPr>
              <a:t>Prostor pro dotazy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://www.neoclipart.com/uploads/posts/2009-05/1242284512_shutterstock_3056160.jpg">
            <a:extLst>
              <a:ext uri="{FF2B5EF4-FFF2-40B4-BE49-F238E27FC236}">
                <a16:creationId xmlns:a16="http://schemas.microsoft.com/office/drawing/2014/main" id="{D6EEA769-851B-4FC4-A4EC-A062BBDE3EE3}"/>
              </a:ext>
            </a:extLst>
          </p:cNvPr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10334"/>
            <a:ext cx="4752528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1DAAAC-F838-4E51-B49E-E5703202A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48" y="1772816"/>
            <a:ext cx="8135937" cy="4425950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endParaRPr lang="cs-CZ" sz="4000" dirty="0"/>
          </a:p>
          <a:p>
            <a:pPr algn="ctr">
              <a:buFont typeface="Arial" charset="0"/>
              <a:buNone/>
              <a:defRPr/>
            </a:pPr>
            <a:endParaRPr lang="cs-CZ" sz="4000" dirty="0">
              <a:solidFill>
                <a:schemeClr val="accent1"/>
              </a:solidFill>
            </a:endParaRPr>
          </a:p>
          <a:p>
            <a:pPr algn="ctr">
              <a:buFont typeface="Arial" charset="0"/>
              <a:buNone/>
              <a:defRPr/>
            </a:pPr>
            <a:r>
              <a:rPr lang="cs-CZ" sz="4000" dirty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bg1">
                      <a:alpha val="84000"/>
                    </a:schemeClr>
                  </a:glow>
                </a:effectLst>
              </a:rPr>
              <a:t>Děkuji za pozornost.</a:t>
            </a:r>
          </a:p>
          <a:p>
            <a:pPr algn="ctr">
              <a:buFont typeface="Arial" charset="0"/>
              <a:buNone/>
              <a:defRPr/>
            </a:pP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cs-CZ" dirty="0"/>
          </a:p>
        </p:txBody>
      </p:sp>
      <p:pic>
        <p:nvPicPr>
          <p:cNvPr id="5" name="Picture 23" descr="IPS">
            <a:extLst>
              <a:ext uri="{FF2B5EF4-FFF2-40B4-BE49-F238E27FC236}">
                <a16:creationId xmlns:a16="http://schemas.microsoft.com/office/drawing/2014/main" id="{14A1A336-D8B2-44C7-99D6-CC7AF478B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8680"/>
            <a:ext cx="1389063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ctrTitle"/>
          </p:nvPr>
        </p:nvSpPr>
        <p:spPr>
          <a:xfrm>
            <a:off x="685800" y="4695825"/>
            <a:ext cx="8134350" cy="1470025"/>
          </a:xfrm>
        </p:spPr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Nezaměstnanost</a:t>
            </a:r>
          </a:p>
        </p:txBody>
      </p:sp>
    </p:spTree>
    <p:extLst>
      <p:ext uri="{BB962C8B-B14F-4D97-AF65-F5344CB8AC3E}">
        <p14:creationId xmlns:p14="http://schemas.microsoft.com/office/powerpoint/2010/main" val="31806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C5C40D7-599B-4B47-B681-606B2B305669}"/>
              </a:ext>
            </a:extLst>
          </p:cNvPr>
          <p:cNvSpPr txBox="1"/>
          <p:nvPr/>
        </p:nvSpPr>
        <p:spPr>
          <a:xfrm>
            <a:off x="1043608" y="1484784"/>
            <a:ext cx="705678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Podíl nezaměstnaných osob vzrostl na 3,4 %. 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Úřad práce ČR evidoval k 31. 8. 2022 celkem 251 753 uchazečů o zaměstnání (UoZ), o 11 047 více než v předchozím měsíci.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Trh práce aktuálně ovlivňuje především poptávka zaměstnavatelů po dělnických profesích ve zpracovatelském průmyslu a stavebnictví. Zájem je stále i o sezónní pracovníky, např. v zemědělství, zahradnictví nebo v lesnictví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V menší míře se do evidence uchazečů o zaměstnání začali hlásit i čerství absolventi škol, prozatím ale nezaměstnanost výrazně neovlivňují.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V průběhu září můžeme očekávat oživení pracovního trhu.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689959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ED027-AEAE-4CEB-B538-D3FCA9975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546917"/>
            <a:ext cx="6624637" cy="865188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002060"/>
                </a:solidFill>
              </a:rPr>
              <a:t>Podíl nezamě</a:t>
            </a: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stnanýc</a:t>
            </a:r>
            <a:r>
              <a:rPr lang="cs-CZ" sz="2400" dirty="0">
                <a:solidFill>
                  <a:srgbClr val="002060"/>
                </a:solidFill>
              </a:rPr>
              <a:t>h osob v ČR k 31. 8. 2028</a:t>
            </a:r>
          </a:p>
        </p:txBody>
      </p:sp>
      <p:pic>
        <p:nvPicPr>
          <p:cNvPr id="5" name="Obrázek 4" descr="Obsah obrázku mapa&#10;&#10;Popis byl vytvořen automaticky">
            <a:extLst>
              <a:ext uri="{FF2B5EF4-FFF2-40B4-BE49-F238E27FC236}">
                <a16:creationId xmlns:a16="http://schemas.microsoft.com/office/drawing/2014/main" id="{2A2F6417-E7D8-42C1-B374-B0BDF2B16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105"/>
            <a:ext cx="7056784" cy="498923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45B6C4F7-9637-4980-8A11-09408D4E8286}"/>
              </a:ext>
            </a:extLst>
          </p:cNvPr>
          <p:cNvSpPr txBox="1">
            <a:spLocks/>
          </p:cNvSpPr>
          <p:nvPr/>
        </p:nvSpPr>
        <p:spPr bwMode="auto">
          <a:xfrm>
            <a:off x="2195736" y="464752"/>
            <a:ext cx="6624637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altLang="cs-CZ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Podíl nezaměstnaných osob v jednotlivých krajích ČR k 31. 8. 2022 v procentech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04FB6E1-1F20-4114-87D0-BDB6364D6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40768"/>
            <a:ext cx="7467600" cy="492442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85987F02-F68A-4942-AE32-63AF18B8F8CD}"/>
              </a:ext>
            </a:extLst>
          </p:cNvPr>
          <p:cNvSpPr txBox="1">
            <a:spLocks/>
          </p:cNvSpPr>
          <p:nvPr/>
        </p:nvSpPr>
        <p:spPr bwMode="auto">
          <a:xfrm>
            <a:off x="2123728" y="404143"/>
            <a:ext cx="662463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altLang="cs-CZ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Podíl nezaměstnaných osob ve věku 16 - 64 let </a:t>
            </a:r>
            <a:br>
              <a:rPr lang="cs-CZ" altLang="cs-CZ" sz="24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cs-CZ" altLang="cs-CZ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v JMK k 31. 8. 2022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BCE1AD2-7687-465D-9741-A7F01D04E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416230"/>
            <a:ext cx="6624736" cy="47102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C5D2A1DE-7CAB-4F82-AB03-69D2E71A8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413402"/>
            <a:ext cx="6624637" cy="1008062"/>
          </a:xfrm>
        </p:spPr>
        <p:txBody>
          <a:bodyPr/>
          <a:lstStyle/>
          <a:p>
            <a:pPr eaLnBrk="1" hangingPunct="1"/>
            <a:r>
              <a:rPr lang="cs-CZ" altLang="cs-CZ" sz="2400" dirty="0">
                <a:solidFill>
                  <a:srgbClr val="002060"/>
                </a:solidFill>
              </a:rPr>
              <a:t>Podíl nezaměstnaných osob v okresech JMK </a:t>
            </a:r>
            <a:br>
              <a:rPr lang="cs-CZ" altLang="cs-CZ" sz="2400" dirty="0">
                <a:solidFill>
                  <a:srgbClr val="002060"/>
                </a:solidFill>
              </a:rPr>
            </a:br>
            <a:r>
              <a:rPr lang="cs-CZ" altLang="cs-CZ" sz="2400" dirty="0">
                <a:solidFill>
                  <a:srgbClr val="002060"/>
                </a:solidFill>
              </a:rPr>
              <a:t>k 31. 8. 2022 v procentech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21D9B96-B939-4F4C-984A-8600A1F12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91" y="1440910"/>
            <a:ext cx="8069818" cy="50036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77A2D-50E9-47B0-8136-BCF394A1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414603"/>
            <a:ext cx="6624638" cy="792162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ea typeface="+mn-ea"/>
                <a:cs typeface="Arial" charset="0"/>
              </a:rPr>
              <a:t>Vývoj počtu uchazečů o zaměstnání a volných míst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CC453B-A78D-487C-8679-8AC46C6DD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1340768"/>
            <a:ext cx="7848872" cy="4536504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PPT sablona_UP (1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sablona_UP (1)</Template>
  <TotalTime>5371</TotalTime>
  <Words>1347</Words>
  <Application>Microsoft Office PowerPoint</Application>
  <PresentationFormat>Předvádění na obrazovce (4:3)</PresentationFormat>
  <Paragraphs>268</Paragraphs>
  <Slides>27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Inherit</vt:lpstr>
      <vt:lpstr>Segoe UI</vt:lpstr>
      <vt:lpstr>Wingdings</vt:lpstr>
      <vt:lpstr>PPT sablona_UP (1)</vt:lpstr>
      <vt:lpstr>Setkání výchovných poradců ZŠ</vt:lpstr>
      <vt:lpstr>Obsah prezentace</vt:lpstr>
      <vt:lpstr>Nezaměstnanost</vt:lpstr>
      <vt:lpstr>Prezentace aplikace PowerPoint</vt:lpstr>
      <vt:lpstr>Podíl nezaměstnaných osob v ČR k 31. 8. 2028</vt:lpstr>
      <vt:lpstr>Prezentace aplikace PowerPoint</vt:lpstr>
      <vt:lpstr>Prezentace aplikace PowerPoint</vt:lpstr>
      <vt:lpstr>Podíl nezaměstnaných osob v okresech JMK  k 31. 8. 2022 v procentech</vt:lpstr>
      <vt:lpstr>Vývoj počtu uchazečů o zaměstnání a volných míst</vt:lpstr>
      <vt:lpstr>Absolventi</vt:lpstr>
      <vt:lpstr>Prezentace aplikace PowerPoint</vt:lpstr>
      <vt:lpstr>Prezentace aplikace PowerPoint</vt:lpstr>
      <vt:lpstr>Prezentace aplikace PowerPoint</vt:lpstr>
      <vt:lpstr>Uchazeči o zaměstnání a absolventi </vt:lpstr>
      <vt:lpstr>Míra nezaměstnanosti absolventů k 30. 4. 2022</vt:lpstr>
      <vt:lpstr>Počet absolventů v evidenci ÚP JMK k 30. 4. 2022 </vt:lpstr>
      <vt:lpstr>Počet absolventů v evidenci ÚP JMK k 30. 4. 2022 </vt:lpstr>
      <vt:lpstr>Počet absolventů v evidenci ÚP JMK k 30. 4. 2022 </vt:lpstr>
      <vt:lpstr>Poradenství, IPS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WEBOVÉ ODKAZY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jirka reichl</dc:creator>
  <cp:lastModifiedBy>Křížová Michaela (UPB-BOB)</cp:lastModifiedBy>
  <cp:revision>147</cp:revision>
  <cp:lastPrinted>2016-05-09T13:51:42Z</cp:lastPrinted>
  <dcterms:created xsi:type="dcterms:W3CDTF">2013-03-26T10:26:50Z</dcterms:created>
  <dcterms:modified xsi:type="dcterms:W3CDTF">2022-09-27T06:22:43Z</dcterms:modified>
</cp:coreProperties>
</file>