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3"/>
  </p:notesMasterIdLst>
  <p:handoutMasterIdLst>
    <p:handoutMasterId r:id="rId14"/>
  </p:handoutMasterIdLst>
  <p:sldIdLst>
    <p:sldId id="256" r:id="rId2"/>
    <p:sldId id="382" r:id="rId3"/>
    <p:sldId id="390" r:id="rId4"/>
    <p:sldId id="384" r:id="rId5"/>
    <p:sldId id="385" r:id="rId6"/>
    <p:sldId id="387" r:id="rId7"/>
    <p:sldId id="391" r:id="rId8"/>
    <p:sldId id="388" r:id="rId9"/>
    <p:sldId id="389" r:id="rId10"/>
    <p:sldId id="386" r:id="rId11"/>
    <p:sldId id="392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8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22" autoAdjust="0"/>
    <p:restoredTop sz="94660"/>
  </p:normalViewPr>
  <p:slideViewPr>
    <p:cSldViewPr>
      <p:cViewPr varScale="1">
        <p:scale>
          <a:sx n="82" d="100"/>
          <a:sy n="82" d="100"/>
        </p:scale>
        <p:origin x="190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C445D580-6FD1-441C-B0EA-94212CEB89CC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998EE69B-3684-443F-8103-662321D790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794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88913B0D-4481-434E-9AE3-7A8D10B35C8A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4FAA1B3A-39B2-4266-B23C-6DBB936052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86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A1B3A-39B2-4266-B23C-6DBB9360527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35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AA1B3A-39B2-4266-B23C-6DBB9360527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03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6D82-200C-4F13-BAB5-78C9C7590DBA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29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FC96-D6F3-46AC-B323-08CF065E3B9D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1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8D60-5C85-44E8-B000-97E7B64118FE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5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E416-44D2-4646-95F0-A23FF77AEE38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99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CCD8-1886-4AB7-8FEA-5D96217F1796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0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CB0F-20A2-425B-A9EE-C71C3AA51F93}" type="datetime1">
              <a:rPr lang="cs-CZ" smtClean="0"/>
              <a:t>09.11.2023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37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016-8681-4F34-AF79-3FFFD41A5ECA}" type="datetime1">
              <a:rPr lang="cs-CZ" smtClean="0"/>
              <a:t>09.11.2023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98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6C9B-E004-4838-88E9-CF1FDEF921C0}" type="datetime1">
              <a:rPr lang="cs-CZ" smtClean="0"/>
              <a:t>09.11.2023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72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43F2-A668-4684-BDE8-6B5A7237BFA0}" type="datetime1">
              <a:rPr lang="cs-CZ" smtClean="0"/>
              <a:t>09.11.2023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4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2DD79C5-6553-4CD7-87AB-BC94B0954FFF}" type="datetime1">
              <a:rPr lang="cs-CZ" smtClean="0"/>
              <a:t>09.11.2023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54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4183-FCFC-4761-B775-68E651A72E96}" type="datetime1">
              <a:rPr lang="cs-CZ" smtClean="0"/>
              <a:t>09.11.2023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06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5A7434-8EF9-45FD-B529-97C5DA00AA59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80A51F-2B08-4E71-862C-8F71C6973A8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26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800454"/>
            <a:ext cx="7704856" cy="2564650"/>
          </a:xfrm>
        </p:spPr>
        <p:txBody>
          <a:bodyPr>
            <a:normAutofit/>
          </a:bodyPr>
          <a:lstStyle/>
          <a:p>
            <a:endParaRPr lang="cs-CZ" sz="2400" b="1" dirty="0">
              <a:solidFill>
                <a:schemeClr val="accent4">
                  <a:lumMod val="75000"/>
                </a:schemeClr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4365104"/>
            <a:ext cx="7315200" cy="1504672"/>
          </a:xfrm>
        </p:spPr>
        <p:txBody>
          <a:bodyPr>
            <a:normAutofit/>
          </a:bodyPr>
          <a:lstStyle/>
          <a:p>
            <a:endParaRPr lang="cs-CZ" dirty="0">
              <a:latin typeface="Trebuchet MS" panose="020B0603020202020204" pitchFamily="34" charset="0"/>
            </a:endParaRPr>
          </a:p>
          <a:p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8829"/>
            <a:ext cx="4248472" cy="86161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21192" y="1772816"/>
            <a:ext cx="75312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4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Setkání </a:t>
            </a:r>
          </a:p>
          <a:p>
            <a:pPr algn="ctr">
              <a:defRPr/>
            </a:pPr>
            <a:r>
              <a:rPr lang="cs-CZ" sz="44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výchovných poradců středních škol</a:t>
            </a:r>
            <a:endParaRPr kumimoji="0" lang="cs-CZ" sz="4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rebuchet MS" panose="020B0603020202020204" pitchFamily="34" charset="0"/>
              <a:ea typeface="Gungsuh" panose="02030600000101010101" pitchFamily="18" charset="-127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755576" y="5157192"/>
            <a:ext cx="7704856" cy="712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4F81BD"/>
              </a:buClr>
              <a:defRPr/>
            </a:pPr>
            <a:r>
              <a:rPr lang="cs-CZ" b="1" dirty="0">
                <a:solidFill>
                  <a:srgbClr val="1F497D"/>
                </a:solidFill>
                <a:latin typeface="+mj-lt"/>
              </a:rPr>
              <a:t>02.11.2023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52EC9C-42C3-4A99-93EF-486E5FC9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9A27F6-FDB1-4C50-B8CD-EB324BE2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65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E7F0A-1E6A-4100-BE5C-4991D2B8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88C859-A4D1-4769-B414-F26E9FEEB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Nezbytné je včasné objednávání k PUP, ne až  v říjnu – pak musí klient počítat s tím, že dokumenty nebudou včas vystaveny.</a:t>
            </a:r>
          </a:p>
          <a:p>
            <a:pPr lvl="0"/>
            <a:r>
              <a:rPr lang="cs-CZ" dirty="0"/>
              <a:t>Neposílat žáky do PPP, u kterých nikdy nebyly diagnostikovány poruchy učení  (samozřejmě výjimkou jsou jedinci  s akutními psychickými potížemi apod.) </a:t>
            </a:r>
          </a:p>
          <a:p>
            <a:pPr lvl="0"/>
            <a:r>
              <a:rPr lang="cs-CZ" dirty="0"/>
              <a:t>Studenti musí být zvyklí na poskytování PO – učitel je musí jasně specifikovat v dotazníku.</a:t>
            </a:r>
          </a:p>
          <a:p>
            <a:pPr lvl="0"/>
            <a:r>
              <a:rPr lang="cs-CZ" dirty="0"/>
              <a:t>Vyplňovat správný dotazník pro SŠ a vyplňovat ho zodpovědně až do konce.</a:t>
            </a:r>
          </a:p>
          <a:p>
            <a:pPr lvl="0"/>
            <a:r>
              <a:rPr lang="cs-CZ" dirty="0"/>
              <a:t>Vést žáky, aby trénovali průběžně slohové práce a mohli je pak předložit  v PPP společně s dotazníkem.  </a:t>
            </a:r>
          </a:p>
          <a:p>
            <a:r>
              <a:rPr lang="cs-CZ" dirty="0"/>
              <a:t>U psychických potíží nebo u jedinců s ADHD </a:t>
            </a:r>
            <a:r>
              <a:rPr lang="cs-CZ" dirty="0" err="1"/>
              <a:t>sy</a:t>
            </a:r>
            <a:r>
              <a:rPr lang="cs-CZ" dirty="0"/>
              <a:t> je potřeba k vyšetření v PPP zajistit i lékařskou zprávu o závažnosti těchto potíží.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C7850D-1649-4DAE-AADC-867011823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01FB92-EA98-4AB1-B8C7-75C8BF6F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29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FCFA4-1BF3-46DE-9E8E-9F7376A2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6DFAAA-117C-4E7C-B164-F9E1E0501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3600" b="1" dirty="0">
              <a:solidFill>
                <a:srgbClr val="0070C0"/>
              </a:solidFill>
            </a:endParaRPr>
          </a:p>
          <a:p>
            <a:pPr algn="ctr"/>
            <a:endParaRPr lang="cs-CZ" sz="3600" b="1" dirty="0">
              <a:solidFill>
                <a:srgbClr val="0070C0"/>
              </a:solidFill>
            </a:endParaRPr>
          </a:p>
          <a:p>
            <a:pPr algn="ctr"/>
            <a:r>
              <a:rPr lang="cs-CZ" sz="3600" b="1" dirty="0">
                <a:solidFill>
                  <a:srgbClr val="0070C0"/>
                </a:solidFill>
              </a:rPr>
              <a:t>Děkujeme za pozornost.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8762B5-DBB1-48D3-A8DF-4F8D33D4E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F77485-671C-46CA-BB57-8E7FDA09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19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92302F-698C-4E4E-9660-A81D8264B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Novinky pro </a:t>
            </a:r>
            <a:r>
              <a:rPr lang="cs-CZ" dirty="0" err="1"/>
              <a:t>šk.r</a:t>
            </a:r>
            <a:r>
              <a:rPr lang="cs-CZ" dirty="0"/>
              <a:t>. 2023-2024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3A1A83-3CA8-4FF4-B65D-2F64F8CEE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Přijímací zkoušky – plánují se tři přihlášky na maturitní obory SŠ</a:t>
            </a:r>
          </a:p>
          <a:p>
            <a:endParaRPr lang="cs-CZ" dirty="0"/>
          </a:p>
          <a:p>
            <a:r>
              <a:rPr lang="cs-CZ" dirty="0"/>
              <a:t>Z iniciativy KÚ JMK vydává PPP dokument pro přijímací řízení do tříd podle §16, odst. 9 ŠZ.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24AE2F-5EB8-4AE0-9E60-218A73F0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3D9F28-EFEE-4AC5-A159-010D7139D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91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E667F-8F26-432B-AF19-AB08E2212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Žáci s OMJ a přijímací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F4D6E3-2BC7-44B9-9990-D9629DE59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Cizinci s dočasnou ochranou: Znalost českého jazyka, která je nezbytná pro vzdělávání v daném oboru vzdělání, škola ověří rozhovorem. </a:t>
            </a:r>
          </a:p>
          <a:p>
            <a:r>
              <a:rPr lang="cs-CZ" dirty="0"/>
              <a:t>Cizinec s dočasnou ochranou má na základě žádosti připojené k přihlášce ke vzdělávání ve SŠ právo konat písemný test jednotné přijímací zkoušky ze vzdělávacího oboru Matematika a její aplikace v ukrajinském jazyce.</a:t>
            </a:r>
          </a:p>
          <a:p>
            <a:r>
              <a:rPr lang="cs-CZ" dirty="0"/>
              <a:t>Škola může písemný test školní přijímací zkoušky cizinci s dočasnou ochranou na základě žádosti připojené k přihlášce ke vzdělávání ve střední škole také zadat v ukrajinském jazyce.</a:t>
            </a:r>
          </a:p>
          <a:p>
            <a:r>
              <a:rPr lang="cs-CZ" sz="1600" i="1" dirty="0"/>
              <a:t>Pro ostatní cizince: podle běžné úpravy v § 20 odst. 4 školského zákona se na žádost promíjí přijímací zkouška z českého jazyka těm osobám, které „získaly předchozí vzdělání ve škole mimo území České republiky“.</a:t>
            </a:r>
          </a:p>
          <a:p>
            <a:endParaRPr lang="cs-CZ" dirty="0"/>
          </a:p>
          <a:p>
            <a:r>
              <a:rPr lang="cs-CZ" dirty="0"/>
              <a:t>Celé znění:</a:t>
            </a:r>
            <a:r>
              <a:rPr lang="cs-CZ" u="sng" dirty="0"/>
              <a:t> Opatření obecné povahy č. j. MSMT-26560/2023-1 – přijímací řízení pro školní rok 2024/2025 (účinnost 31. října 2023)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9ED32C-55D5-4D67-8345-7F7E12C6D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673180-E319-4AE2-B9D4-D755C9043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17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3136C-3698-4FFA-A06E-D5D1C708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podpůrných opatření - obecně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313CD4-8C3B-4486-AA06-1BAB781E4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1. stupeň PO – POZOR na nálepku „To není nic!“, naopak možná časová benevolence, opakované zkoušení, tolerance potíží, PLPP, pedagogická intervence, nelze upravovat hodnocení ve smyslu „neklasifikovat specifické chyby“, nelze upravovat podmínky k ZZ/MZ</a:t>
            </a:r>
          </a:p>
          <a:p>
            <a:endParaRPr lang="cs-CZ" dirty="0"/>
          </a:p>
          <a:p>
            <a:r>
              <a:rPr lang="cs-CZ" dirty="0"/>
              <a:t>2. stupeň PO + úprava hodnocení, úprava podmínek k ZZ/MZ, PSPP se školním speciálním pedagogem/školním psychologem, finanční podpora pro pomůcky, IVP</a:t>
            </a:r>
          </a:p>
          <a:p>
            <a:endParaRPr lang="cs-CZ" dirty="0"/>
          </a:p>
          <a:p>
            <a:r>
              <a:rPr lang="cs-CZ" dirty="0"/>
              <a:t>3. stupeň PO + vyšší míra časové benevolence, personální podpora, prodloužení studia o 1 rok</a:t>
            </a:r>
          </a:p>
          <a:p>
            <a:endParaRPr lang="cs-CZ" dirty="0"/>
          </a:p>
          <a:p>
            <a:r>
              <a:rPr lang="cs-CZ" dirty="0"/>
              <a:t>4. stupeň PO + vyšší časová dotace pro personální podporu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B265F02-B4A6-4DB5-A615-FB03B31B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48448B-6C1D-4CA7-8AAB-465188B6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A3E47-7FE7-46BF-931A-1F2EE5E7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AD5A89-BFF3-4E13-AFBA-9BCC785E3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vzdělávací plán podle §16 ŠZ na doporučení PPP</a:t>
            </a:r>
          </a:p>
          <a:p>
            <a:endParaRPr lang="cs-CZ" dirty="0"/>
          </a:p>
          <a:p>
            <a:r>
              <a:rPr lang="cs-CZ" dirty="0"/>
              <a:t>Individuální vzdělávací plán podle §18 ŠZ na základě žádosti ZZ </a:t>
            </a:r>
          </a:p>
          <a:p>
            <a:endParaRPr lang="cs-CZ" dirty="0"/>
          </a:p>
          <a:p>
            <a:r>
              <a:rPr lang="cs-CZ" i="1" dirty="0"/>
              <a:t>Podle § 18 školského zákona může ředitel školy ve středním vzdělávání nebo vyšším odborném vzdělávání povolit vzdělávání podle </a:t>
            </a:r>
            <a:r>
              <a:rPr lang="cs-CZ" b="1" i="1" dirty="0"/>
              <a:t>individuálního vzdělávacího plánu</a:t>
            </a:r>
            <a:r>
              <a:rPr lang="cs-CZ" i="1" dirty="0"/>
              <a:t> i z jiných závažných důvodů. IVP vychází z novely ŠZ § 18, blíže jej pak definuje vyhláška 27/2016 Sb. § 3 a 4 (formulář IVP je v příloze č. 2 vyhlášky).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BE06A7-ECAA-445B-B587-BD06B96B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17D259-9785-4887-84E4-218CA2592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17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4546F-4E9B-4E1C-BA06-2E3A1240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Žáci s OMJ s dočasnou ochranou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92E545-D2CB-4E71-8A5D-646E45218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Lex Ukrajina IV (platnost do 31.08.2024) pro žáky s dočasnou ochranou </a:t>
            </a:r>
          </a:p>
          <a:p>
            <a:r>
              <a:rPr lang="cs-CZ" dirty="0"/>
              <a:t>Pro žáky SŠ - v ČR </a:t>
            </a:r>
            <a:r>
              <a:rPr lang="cs-CZ" dirty="0" err="1"/>
              <a:t>max</a:t>
            </a:r>
            <a:r>
              <a:rPr lang="cs-CZ" dirty="0"/>
              <a:t> 24 měsíců – mají nárok na bezplatnou jazykovou podporu - nejméně 100 hodin, max. 400 hod. /20 měsíců. Pokud jsou v ČR delší dobu, mohou být přidáni ke stávající skupině, pokud se tím nesníží kvalita vzdělávání ve skupině. </a:t>
            </a:r>
          </a:p>
          <a:p>
            <a:r>
              <a:rPr lang="cs-CZ" dirty="0"/>
              <a:t>Každá škola - po nástupu žáka do SŠ – do týdne nutno rodiče informovat o možnosti jazykové podpory (i o případné jiné škole poskytující jazykovou podporu). </a:t>
            </a:r>
          </a:p>
          <a:p>
            <a:r>
              <a:rPr lang="cs-CZ" dirty="0"/>
              <a:t>Pokud se žák SŠ vzdělává v ČR méně než 12 měsíců = adaptační fáze – může škola upravovat obsah vzdělávání bez návštěvy PPP. V adaptační fázi lze hodnotit slovně, ocenit pokrok.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E417EC-F5C0-4884-81A3-7FB7DF08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4016A5-DF7A-4EB5-A008-E2FD88E6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82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AAE05-7F11-4C68-93DA-9273DF1ED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pro žáky SŠ s dočasnou ochranou: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9A058-D79D-40B2-8F4F-FC35C1A10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Škola sama bez návštěvy PPP:</a:t>
            </a:r>
          </a:p>
          <a:p>
            <a:r>
              <a:rPr lang="cs-CZ" dirty="0"/>
              <a:t>Úprava obsahu vzdělávání v rámci adaptačního období v kombinaci s bezplatnou jazykovou přípravou.</a:t>
            </a:r>
          </a:p>
          <a:p>
            <a:r>
              <a:rPr lang="cs-CZ" dirty="0"/>
              <a:t>Bezplatný systém jazykové přípravy pro žáky, kteří se v ČR vzdělávají méně než 24 měsíců až 400 hod.</a:t>
            </a:r>
          </a:p>
          <a:p>
            <a:r>
              <a:rPr lang="cs-CZ" dirty="0"/>
              <a:t>Pedagogická intervence, 1. stupeň podpůrných opatření</a:t>
            </a:r>
          </a:p>
          <a:p>
            <a:r>
              <a:rPr lang="cs-CZ" u="sng" dirty="0"/>
              <a:t>Na podkladě vyšetření v PPP </a:t>
            </a:r>
            <a:r>
              <a:rPr lang="cs-CZ" dirty="0"/>
              <a:t>-  v rámci 2. anebo 3. stupně PO výuka Češtiny jako druhého jazyka a další podpůrná opatření (metody, organizace výuky, úpravy hodnocení, úpravy ZZ/MZ, prodloužení délky vzdělávání o 1 rok, IVP, pomůcky) aj.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DF35B4-21D4-491E-8C08-55D3575C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E3BF83-5FD8-42BF-959F-AFFD16F2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65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D9EA8-8771-4940-BEAB-8E49874A9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332F7D6A-CA87-437A-9F61-A838E3CDAB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512" y="1248887"/>
            <a:ext cx="8657659" cy="5716817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1D76D9-61EA-4CD4-8700-551A1ABCB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237312"/>
            <a:ext cx="4543665" cy="587599"/>
          </a:xfrm>
        </p:spPr>
        <p:txBody>
          <a:bodyPr/>
          <a:lstStyle/>
          <a:p>
            <a:r>
              <a:rPr lang="cs-CZ" dirty="0"/>
              <a:t>http://www.jmskoly.cz/organizace/odbor-skolstvi-jmk/stredni-skoly-realizujici-jazykovou-pripravu-pro-zaky-cizince-aktualizovano-12092023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C4200C-B11E-400A-908B-A852B2C8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70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C004E-6A65-4F16-8602-7166C580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OMJ a maturitní zkouška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A6C098-0D95-471A-8DAE-EA6874D38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Uzpůsobení u MZ – p</a:t>
            </a:r>
            <a:r>
              <a:rPr lang="pl-PL" dirty="0"/>
              <a:t>odle § 20 odst. 4 školského zákona - </a:t>
            </a:r>
            <a:r>
              <a:rPr lang="cs-CZ" dirty="0"/>
              <a:t>pokud 4 roky z posledních osmi let studoval žák v zahraniční škole – bez návštěvy PPP využije u MZ navýšení času a překladový slovník. Jinak má právo na úpravy MZ jen v případě jiných SPV. Např. v případě  SPU, která trvá déle než 1 rok.</a:t>
            </a:r>
          </a:p>
          <a:p>
            <a:r>
              <a:rPr lang="cs-CZ" dirty="0"/>
              <a:t>MZ uzpůsobená pro žáky OMJ – stejný didaktický test i stejné zadání profilové části z češtiny, jen s vyšší časovou dotací a překladovým slovníkem. Proto je posílena jazyková podpora na SŠ až na 400 hod.</a:t>
            </a:r>
          </a:p>
          <a:p>
            <a:r>
              <a:rPr lang="cs-CZ" dirty="0"/>
              <a:t>Ukrajinci_ mohou si vybrat k MZ ruštinu, pokud je předmět Ruský jazyk ve ŠVP, předmět je nabízen ve škole, žák tam nemusí docházet, ale může z něho maturovat.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https://www.msmt.cz/vzdelavani/stredni-vzdelavani/zaci-cizinci-ve-strednich-skolach</a:t>
            </a:r>
          </a:p>
          <a:p>
            <a:r>
              <a:rPr lang="cs-CZ" dirty="0"/>
              <a:t>https://www.edu.cz/dokumenty/skolska-legislativa/</a:t>
            </a:r>
          </a:p>
          <a:p>
            <a:r>
              <a:rPr lang="cs-CZ" dirty="0"/>
              <a:t>https://cizinci.npi.cz/wp-content/uploads/2022/03/SS.pdf</a:t>
            </a:r>
          </a:p>
          <a:p>
            <a:r>
              <a:rPr lang="cs-CZ" dirty="0"/>
              <a:t>https://cizinci.npi.cz/legislativa/</a:t>
            </a:r>
          </a:p>
          <a:p>
            <a:r>
              <a:rPr lang="cs-CZ" dirty="0"/>
              <a:t>https://cizinci.npi.cz/novy-system/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C6A728-2CB7-4FE8-91BF-54D6E786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83B65D-1B82-4C1E-981E-92F9F8CE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A51F-2B08-4E71-862C-8F71C6973A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3132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3714</TotalTime>
  <Words>1002</Words>
  <Application>Microsoft Office PowerPoint</Application>
  <PresentationFormat>Předvádění na obrazovce (4:3)</PresentationFormat>
  <Paragraphs>77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Gungsuh</vt:lpstr>
      <vt:lpstr>Arial</vt:lpstr>
      <vt:lpstr>Calibri</vt:lpstr>
      <vt:lpstr>Times New Roman</vt:lpstr>
      <vt:lpstr>Trebuchet MS</vt:lpstr>
      <vt:lpstr>Retrospektiva</vt:lpstr>
      <vt:lpstr>Prezentace aplikace PowerPoint</vt:lpstr>
      <vt:lpstr>Novinky pro šk.r. 2023-2024</vt:lpstr>
      <vt:lpstr>Žáci s OMJ a přijímací řízení</vt:lpstr>
      <vt:lpstr>Stupně podpůrných opatření - obecně</vt:lpstr>
      <vt:lpstr>IVP</vt:lpstr>
      <vt:lpstr>Žáci s OMJ s dočasnou ochranou</vt:lpstr>
      <vt:lpstr>Shrnutí pro žáky SŠ s dočasnou ochranou:</vt:lpstr>
      <vt:lpstr>Prezentace aplikace PowerPoint</vt:lpstr>
      <vt:lpstr>OMJ a maturitní zkouška</vt:lpstr>
      <vt:lpstr>Důležité: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seminář pro výchovné poradce ZŠ</dc:title>
  <dc:creator>sona.baldrmannova@pppbrnozachova.cz</dc:creator>
  <cp:lastModifiedBy>Abrahamová Renata, PPP Brno</cp:lastModifiedBy>
  <cp:revision>293</cp:revision>
  <cp:lastPrinted>2019-08-27T12:58:08Z</cp:lastPrinted>
  <dcterms:created xsi:type="dcterms:W3CDTF">2015-10-27T08:31:09Z</dcterms:created>
  <dcterms:modified xsi:type="dcterms:W3CDTF">2023-11-09T18:57:19Z</dcterms:modified>
</cp:coreProperties>
</file>