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notesMasterIdLst>
    <p:notesMasterId r:id="rId14"/>
  </p:notesMasterIdLst>
  <p:handoutMasterIdLst>
    <p:handoutMasterId r:id="rId15"/>
  </p:handoutMasterIdLst>
  <p:sldIdLst>
    <p:sldId id="256" r:id="rId2"/>
    <p:sldId id="401" r:id="rId3"/>
    <p:sldId id="393" r:id="rId4"/>
    <p:sldId id="397" r:id="rId5"/>
    <p:sldId id="396" r:id="rId6"/>
    <p:sldId id="398" r:id="rId7"/>
    <p:sldId id="399" r:id="rId8"/>
    <p:sldId id="400" r:id="rId9"/>
    <p:sldId id="395" r:id="rId10"/>
    <p:sldId id="394" r:id="rId11"/>
    <p:sldId id="390" r:id="rId12"/>
    <p:sldId id="392" r:id="rId13"/>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ldrmannová Soňa, PPP Brno" initials="BSPB" lastIdx="4" clrIdx="0">
    <p:extLst>
      <p:ext uri="{19B8F6BF-5375-455C-9EA6-DF929625EA0E}">
        <p15:presenceInfo xmlns:p15="http://schemas.microsoft.com/office/powerpoint/2012/main" userId="S::Sona.Baldrmannova@pppbrno.cz::a21708c1-9747-4ffc-bb18-c42519ac4ad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80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22" autoAdjust="0"/>
    <p:restoredTop sz="94660"/>
  </p:normalViewPr>
  <p:slideViewPr>
    <p:cSldViewPr>
      <p:cViewPr varScale="1">
        <p:scale>
          <a:sx n="99" d="100"/>
          <a:sy n="99" d="100"/>
        </p:scale>
        <p:origin x="1806" y="8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11-12T08:04:30.779" idx="1">
    <p:pos x="3747" y="1532"/>
    <p:text>v Doporučení PPP nejméně 3.st.</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4-11-12T08:06:21.120" idx="2">
    <p:pos x="1471" y="1191"/>
    <p:text>ŠZ</p:text>
    <p:extLst>
      <p:ext uri="{C676402C-5697-4E1C-873F-D02D1690AC5C}">
        <p15:threadingInfo xmlns:p15="http://schemas.microsoft.com/office/powerpoint/2012/main" timeZoneBias="-60"/>
      </p:ext>
    </p:extLst>
  </p:cm>
  <p:cm authorId="1" dt="2024-11-12T08:06:31.105" idx="3">
    <p:pos x="1471" y="1661"/>
    <p:text>ŠZ</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29" tIns="45714" rIns="91429" bIns="45714"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332"/>
          </a:xfrm>
          <a:prstGeom prst="rect">
            <a:avLst/>
          </a:prstGeom>
        </p:spPr>
        <p:txBody>
          <a:bodyPr vert="horz" lIns="91429" tIns="45714" rIns="91429" bIns="45714" rtlCol="0"/>
          <a:lstStyle>
            <a:lvl1pPr algn="r">
              <a:defRPr sz="1200"/>
            </a:lvl1pPr>
          </a:lstStyle>
          <a:p>
            <a:fld id="{C445D580-6FD1-441C-B0EA-94212CEB89CC}" type="datetimeFigureOut">
              <a:rPr lang="cs-CZ" smtClean="0"/>
              <a:t>14.11.2024</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29" tIns="45714" rIns="91429" bIns="45714"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28583"/>
            <a:ext cx="2945659" cy="496332"/>
          </a:xfrm>
          <a:prstGeom prst="rect">
            <a:avLst/>
          </a:prstGeom>
        </p:spPr>
        <p:txBody>
          <a:bodyPr vert="horz" lIns="91429" tIns="45714" rIns="91429" bIns="45714" rtlCol="0" anchor="b"/>
          <a:lstStyle>
            <a:lvl1pPr algn="r">
              <a:defRPr sz="1200"/>
            </a:lvl1pPr>
          </a:lstStyle>
          <a:p>
            <a:fld id="{998EE69B-3684-443F-8103-662321D7903F}" type="slidenum">
              <a:rPr lang="cs-CZ" smtClean="0"/>
              <a:t>‹#›</a:t>
            </a:fld>
            <a:endParaRPr lang="cs-CZ"/>
          </a:p>
        </p:txBody>
      </p:sp>
    </p:spTree>
    <p:extLst>
      <p:ext uri="{BB962C8B-B14F-4D97-AF65-F5344CB8AC3E}">
        <p14:creationId xmlns:p14="http://schemas.microsoft.com/office/powerpoint/2010/main" val="954794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29" tIns="45714" rIns="91429" bIns="45714" rtlCol="0"/>
          <a:lstStyle>
            <a:lvl1pPr algn="l">
              <a:defRPr sz="1200"/>
            </a:lvl1pPr>
          </a:lstStyle>
          <a:p>
            <a:endParaRPr lang="cs-CZ"/>
          </a:p>
        </p:txBody>
      </p:sp>
      <p:sp>
        <p:nvSpPr>
          <p:cNvPr id="3" name="Zástupný symbol pro datum 2"/>
          <p:cNvSpPr>
            <a:spLocks noGrp="1"/>
          </p:cNvSpPr>
          <p:nvPr>
            <p:ph type="dt" idx="1"/>
          </p:nvPr>
        </p:nvSpPr>
        <p:spPr>
          <a:xfrm>
            <a:off x="3850444" y="0"/>
            <a:ext cx="2945659" cy="498056"/>
          </a:xfrm>
          <a:prstGeom prst="rect">
            <a:avLst/>
          </a:prstGeom>
        </p:spPr>
        <p:txBody>
          <a:bodyPr vert="horz" lIns="91429" tIns="45714" rIns="91429" bIns="45714" rtlCol="0"/>
          <a:lstStyle>
            <a:lvl1pPr algn="r">
              <a:defRPr sz="1200"/>
            </a:lvl1pPr>
          </a:lstStyle>
          <a:p>
            <a:fld id="{88913B0D-4481-434E-9AE3-7A8D10B35C8A}" type="datetimeFigureOut">
              <a:rPr lang="cs-CZ" smtClean="0"/>
              <a:t>14.11.2024</a:t>
            </a:fld>
            <a:endParaRPr lang="cs-CZ"/>
          </a:p>
        </p:txBody>
      </p:sp>
      <p:sp>
        <p:nvSpPr>
          <p:cNvPr id="4" name="Zástupný symbol pro obrázek snímk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29" tIns="45714" rIns="91429" bIns="45714"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29" tIns="45714" rIns="91429" bIns="45714"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29" tIns="45714" rIns="91429" bIns="45714"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4" y="9428584"/>
            <a:ext cx="2945659" cy="498055"/>
          </a:xfrm>
          <a:prstGeom prst="rect">
            <a:avLst/>
          </a:prstGeom>
        </p:spPr>
        <p:txBody>
          <a:bodyPr vert="horz" lIns="91429" tIns="45714" rIns="91429" bIns="45714" rtlCol="0" anchor="b"/>
          <a:lstStyle>
            <a:lvl1pPr algn="r">
              <a:defRPr sz="1200"/>
            </a:lvl1pPr>
          </a:lstStyle>
          <a:p>
            <a:fld id="{4FAA1B3A-39B2-4266-B23C-6DBB9360527B}" type="slidenum">
              <a:rPr lang="cs-CZ" smtClean="0"/>
              <a:t>‹#›</a:t>
            </a:fld>
            <a:endParaRPr lang="cs-CZ"/>
          </a:p>
        </p:txBody>
      </p:sp>
    </p:spTree>
    <p:extLst>
      <p:ext uri="{BB962C8B-B14F-4D97-AF65-F5344CB8AC3E}">
        <p14:creationId xmlns:p14="http://schemas.microsoft.com/office/powerpoint/2010/main" val="1045866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FAA1B3A-39B2-4266-B23C-6DBB9360527B}" type="slidenum">
              <a:rPr lang="cs-CZ" smtClean="0"/>
              <a:t>1</a:t>
            </a:fld>
            <a:endParaRPr lang="cs-CZ"/>
          </a:p>
        </p:txBody>
      </p:sp>
    </p:spTree>
    <p:extLst>
      <p:ext uri="{BB962C8B-B14F-4D97-AF65-F5344CB8AC3E}">
        <p14:creationId xmlns:p14="http://schemas.microsoft.com/office/powerpoint/2010/main" val="3748359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PlaceHolder 1"/>
          <p:cNvSpPr>
            <a:spLocks noGrp="1" noRot="1" noChangeAspect="1"/>
          </p:cNvSpPr>
          <p:nvPr>
            <p:ph type="sldImg"/>
          </p:nvPr>
        </p:nvSpPr>
        <p:spPr>
          <a:xfrm>
            <a:off x="1166813" y="1241425"/>
            <a:ext cx="4464050" cy="3349625"/>
          </a:xfrm>
          <a:prstGeom prst="rect">
            <a:avLst/>
          </a:prstGeom>
          <a:ln w="0">
            <a:noFill/>
          </a:ln>
        </p:spPr>
      </p:sp>
      <p:sp>
        <p:nvSpPr>
          <p:cNvPr id="220" name="PlaceHolder 2"/>
          <p:cNvSpPr>
            <a:spLocks noGrp="1"/>
          </p:cNvSpPr>
          <p:nvPr>
            <p:ph type="body"/>
          </p:nvPr>
        </p:nvSpPr>
        <p:spPr>
          <a:xfrm>
            <a:off x="679680" y="4777200"/>
            <a:ext cx="5437800" cy="3908160"/>
          </a:xfrm>
          <a:prstGeom prst="rect">
            <a:avLst/>
          </a:prstGeom>
          <a:noFill/>
          <a:ln w="0">
            <a:noFill/>
          </a:ln>
        </p:spPr>
        <p:txBody>
          <a:bodyPr anchor="t">
            <a:noAutofit/>
          </a:bodyPr>
          <a:lstStyle/>
          <a:p>
            <a:pPr marL="216000" indent="0">
              <a:buNone/>
            </a:pPr>
            <a:endParaRPr lang="cs-CZ" sz="2000" b="0" strike="noStrike" spc="-1">
              <a:latin typeface="Arial"/>
            </a:endParaRPr>
          </a:p>
        </p:txBody>
      </p:sp>
      <p:sp>
        <p:nvSpPr>
          <p:cNvPr id="221" name="PlaceHolder 3"/>
          <p:cNvSpPr>
            <a:spLocks noGrp="1"/>
          </p:cNvSpPr>
          <p:nvPr>
            <p:ph type="sldNum" idx="30"/>
          </p:nvPr>
        </p:nvSpPr>
        <p:spPr>
          <a:xfrm>
            <a:off x="3850560" y="9428760"/>
            <a:ext cx="2945160" cy="497520"/>
          </a:xfrm>
          <a:prstGeom prst="rect">
            <a:avLst/>
          </a:prstGeom>
          <a:noFill/>
          <a:ln w="0">
            <a:noFill/>
          </a:ln>
        </p:spPr>
        <p:txBody>
          <a:bodyPr anchor="b">
            <a:noAutofit/>
          </a:bodyPr>
          <a:lstStyle>
            <a:lvl1pPr indent="0" algn="r">
              <a:lnSpc>
                <a:spcPct val="100000"/>
              </a:lnSpc>
              <a:buNone/>
              <a:defRPr lang="cs-CZ" sz="1200" b="0" strike="noStrike" spc="-1">
                <a:solidFill>
                  <a:srgbClr val="000000"/>
                </a:solidFill>
                <a:latin typeface="+mn-lt"/>
                <a:ea typeface="+mn-ea"/>
              </a:defRPr>
            </a:lvl1pPr>
          </a:lstStyle>
          <a:p>
            <a:pPr indent="0" algn="r">
              <a:lnSpc>
                <a:spcPct val="100000"/>
              </a:lnSpc>
              <a:buNone/>
            </a:pPr>
            <a:fld id="{3E164400-56DB-421C-B759-A8A507F2BB4C}" type="slidenum">
              <a:rPr lang="cs-CZ" sz="1200" b="0" strike="noStrike" spc="-1">
                <a:solidFill>
                  <a:srgbClr val="000000"/>
                </a:solidFill>
                <a:latin typeface="+mn-lt"/>
                <a:ea typeface="+mn-ea"/>
              </a:rPr>
              <a:t>2</a:t>
            </a:fld>
            <a:endParaRPr lang="cs-CZ" sz="1200" b="0" strike="noStrike" spc="-1">
              <a:latin typeface="Times New Roman"/>
            </a:endParaRPr>
          </a:p>
        </p:txBody>
      </p:sp>
    </p:spTree>
    <p:extLst>
      <p:ext uri="{BB962C8B-B14F-4D97-AF65-F5344CB8AC3E}">
        <p14:creationId xmlns:p14="http://schemas.microsoft.com/office/powerpoint/2010/main" val="4113079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DFC76D82-200C-4F13-BAB5-78C9C7590DBA}" type="datetime1">
              <a:rPr lang="cs-CZ" smtClean="0"/>
              <a:t>14.11.2024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280A51F-2B08-4E71-862C-8F71C6973A8A}" type="slidenum">
              <a:rPr lang="cs-CZ" smtClean="0"/>
              <a:t>‹#›</a:t>
            </a:fld>
            <a:endParaRPr lang="cs-CZ"/>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0293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CEDFC96-D6F3-46AC-B323-08CF065E3B9D}" type="datetime1">
              <a:rPr lang="cs-CZ" smtClean="0"/>
              <a:t>14.11.2024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280A51F-2B08-4E71-862C-8F71C6973A8A}" type="slidenum">
              <a:rPr lang="cs-CZ" smtClean="0"/>
              <a:t>‹#›</a:t>
            </a:fld>
            <a:endParaRPr lang="cs-CZ"/>
          </a:p>
        </p:txBody>
      </p:sp>
    </p:spTree>
    <p:extLst>
      <p:ext uri="{BB962C8B-B14F-4D97-AF65-F5344CB8AC3E}">
        <p14:creationId xmlns:p14="http://schemas.microsoft.com/office/powerpoint/2010/main" val="3031614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7A28D60-5C85-44E8-B000-97E7B64118FE}" type="datetime1">
              <a:rPr lang="cs-CZ" smtClean="0"/>
              <a:t>14.11.2024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280A51F-2B08-4E71-862C-8F71C6973A8A}" type="slidenum">
              <a:rPr lang="cs-CZ" smtClean="0"/>
              <a:t>‹#›</a:t>
            </a:fld>
            <a:endParaRPr lang="cs-CZ"/>
          </a:p>
        </p:txBody>
      </p:sp>
    </p:spTree>
    <p:extLst>
      <p:ext uri="{BB962C8B-B14F-4D97-AF65-F5344CB8AC3E}">
        <p14:creationId xmlns:p14="http://schemas.microsoft.com/office/powerpoint/2010/main" val="2349598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340E416-44D2-4646-95F0-A23FF77AEE38}" type="datetime1">
              <a:rPr lang="cs-CZ" smtClean="0"/>
              <a:t>14.11.2024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280A51F-2B08-4E71-862C-8F71C6973A8A}" type="slidenum">
              <a:rPr lang="cs-CZ" smtClean="0"/>
              <a:t>‹#›</a:t>
            </a:fld>
            <a:endParaRPr lang="cs-CZ"/>
          </a:p>
        </p:txBody>
      </p:sp>
    </p:spTree>
    <p:extLst>
      <p:ext uri="{BB962C8B-B14F-4D97-AF65-F5344CB8AC3E}">
        <p14:creationId xmlns:p14="http://schemas.microsoft.com/office/powerpoint/2010/main" val="645990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CD7CCD8-1886-4AB7-8FEA-5D96217F1796}" type="datetime1">
              <a:rPr lang="cs-CZ" smtClean="0"/>
              <a:t>14.11.2024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280A51F-2B08-4E71-862C-8F71C6973A8A}" type="slidenum">
              <a:rPr lang="cs-CZ" smtClean="0"/>
              <a:t>‹#›</a:t>
            </a:fld>
            <a:endParaRPr lang="cs-CZ"/>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04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A87CB0F-20A2-425B-A9EE-C71C3AA51F93}" type="datetime1">
              <a:rPr lang="cs-CZ" smtClean="0"/>
              <a:t>14.11.2024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280A51F-2B08-4E71-862C-8F71C6973A8A}" type="slidenum">
              <a:rPr lang="cs-CZ" smtClean="0"/>
              <a:t>‹#›</a:t>
            </a:fld>
            <a:endParaRPr lang="cs-CZ"/>
          </a:p>
        </p:txBody>
      </p:sp>
    </p:spTree>
    <p:extLst>
      <p:ext uri="{BB962C8B-B14F-4D97-AF65-F5344CB8AC3E}">
        <p14:creationId xmlns:p14="http://schemas.microsoft.com/office/powerpoint/2010/main" val="1025377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822960" y="2582335"/>
            <a:ext cx="3703320" cy="3286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63440" y="2582334"/>
            <a:ext cx="3703320" cy="3286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B976016-8681-4F34-AF79-3FFFD41A5ECA}" type="datetime1">
              <a:rPr lang="cs-CZ" smtClean="0"/>
              <a:t>14.11.2024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280A51F-2B08-4E71-862C-8F71C6973A8A}" type="slidenum">
              <a:rPr lang="cs-CZ" smtClean="0"/>
              <a:t>‹#›</a:t>
            </a:fld>
            <a:endParaRPr lang="cs-CZ"/>
          </a:p>
        </p:txBody>
      </p:sp>
    </p:spTree>
    <p:extLst>
      <p:ext uri="{BB962C8B-B14F-4D97-AF65-F5344CB8AC3E}">
        <p14:creationId xmlns:p14="http://schemas.microsoft.com/office/powerpoint/2010/main" val="1749986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AFA6C9B-E004-4838-88E9-CF1FDEF921C0}" type="datetime1">
              <a:rPr lang="cs-CZ" smtClean="0"/>
              <a:t>14.11.2024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280A51F-2B08-4E71-862C-8F71C6973A8A}" type="slidenum">
              <a:rPr lang="cs-CZ" smtClean="0"/>
              <a:t>‹#›</a:t>
            </a:fld>
            <a:endParaRPr lang="cs-CZ"/>
          </a:p>
        </p:txBody>
      </p:sp>
    </p:spTree>
    <p:extLst>
      <p:ext uri="{BB962C8B-B14F-4D97-AF65-F5344CB8AC3E}">
        <p14:creationId xmlns:p14="http://schemas.microsoft.com/office/powerpoint/2010/main" val="1981725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88743F2-A668-4684-BDE8-6B5A7237BFA0}" type="datetime1">
              <a:rPr lang="cs-CZ" smtClean="0"/>
              <a:t>14.11.2024</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A280A51F-2B08-4E71-862C-8F71C6973A8A}" type="slidenum">
              <a:rPr lang="cs-CZ" smtClean="0"/>
              <a:t>‹#›</a:t>
            </a:fld>
            <a:endParaRPr lang="cs-CZ"/>
          </a:p>
        </p:txBody>
      </p:sp>
    </p:spTree>
    <p:extLst>
      <p:ext uri="{BB962C8B-B14F-4D97-AF65-F5344CB8AC3E}">
        <p14:creationId xmlns:p14="http://schemas.microsoft.com/office/powerpoint/2010/main" val="429141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2DD79C5-6553-4CD7-87AB-BC94B0954FFF}" type="datetime1">
              <a:rPr lang="cs-CZ" smtClean="0"/>
              <a:t>14.11.2024</a:t>
            </a:fld>
            <a:endParaRPr lang="cs-CZ"/>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280A51F-2B08-4E71-862C-8F71C6973A8A}" type="slidenum">
              <a:rPr lang="cs-CZ" smtClean="0"/>
              <a:t>‹#›</a:t>
            </a:fld>
            <a:endParaRPr lang="cs-CZ"/>
          </a:p>
        </p:txBody>
      </p:sp>
    </p:spTree>
    <p:extLst>
      <p:ext uri="{BB962C8B-B14F-4D97-AF65-F5344CB8AC3E}">
        <p14:creationId xmlns:p14="http://schemas.microsoft.com/office/powerpoint/2010/main" val="1474545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FEB4183-FCFC-4761-B775-68E651A72E96}" type="datetime1">
              <a:rPr lang="cs-CZ" smtClean="0"/>
              <a:t>14.11.2024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280A51F-2B08-4E71-862C-8F71C6973A8A}" type="slidenum">
              <a:rPr lang="cs-CZ" smtClean="0"/>
              <a:t>‹#›</a:t>
            </a:fld>
            <a:endParaRPr lang="cs-CZ"/>
          </a:p>
        </p:txBody>
      </p:sp>
    </p:spTree>
    <p:extLst>
      <p:ext uri="{BB962C8B-B14F-4D97-AF65-F5344CB8AC3E}">
        <p14:creationId xmlns:p14="http://schemas.microsoft.com/office/powerpoint/2010/main" val="2755067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95A7434-8EF9-45FD-B529-97C5DA00AA59}" type="datetime1">
              <a:rPr lang="cs-CZ" smtClean="0"/>
              <a:t>14.11.2024</a:t>
            </a:fld>
            <a:endParaRPr lang="cs-CZ"/>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A280A51F-2B08-4E71-862C-8F71C6973A8A}" type="slidenum">
              <a:rPr lang="cs-CZ" smtClean="0"/>
              <a:t>‹#›</a:t>
            </a:fld>
            <a:endParaRPr lang="cs-CZ"/>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0267426"/>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99592" y="1800454"/>
            <a:ext cx="7704856" cy="2564650"/>
          </a:xfrm>
        </p:spPr>
        <p:txBody>
          <a:bodyPr>
            <a:normAutofit/>
          </a:bodyPr>
          <a:lstStyle/>
          <a:p>
            <a:endParaRPr lang="cs-CZ" sz="2400" b="1" dirty="0">
              <a:solidFill>
                <a:schemeClr val="accent4">
                  <a:lumMod val="75000"/>
                </a:schemeClr>
              </a:solidFill>
              <a:latin typeface="Trebuchet MS" panose="020B0603020202020204" pitchFamily="34" charset="0"/>
              <a:cs typeface="Times New Roman" panose="02020603050405020304" pitchFamily="18" charset="0"/>
            </a:endParaRPr>
          </a:p>
        </p:txBody>
      </p:sp>
      <p:sp>
        <p:nvSpPr>
          <p:cNvPr id="3" name="Podnadpis 2"/>
          <p:cNvSpPr>
            <a:spLocks noGrp="1"/>
          </p:cNvSpPr>
          <p:nvPr>
            <p:ph type="subTitle" idx="1"/>
          </p:nvPr>
        </p:nvSpPr>
        <p:spPr>
          <a:xfrm>
            <a:off x="899592" y="4365104"/>
            <a:ext cx="7315200" cy="1504672"/>
          </a:xfrm>
        </p:spPr>
        <p:txBody>
          <a:bodyPr>
            <a:normAutofit/>
          </a:bodyPr>
          <a:lstStyle/>
          <a:p>
            <a:endParaRPr lang="cs-CZ" dirty="0">
              <a:latin typeface="Trebuchet MS" panose="020B0603020202020204" pitchFamily="34" charset="0"/>
            </a:endParaRPr>
          </a:p>
          <a:p>
            <a:endParaRPr lang="cs-CZ" dirty="0">
              <a:latin typeface="Trebuchet MS" panose="020B0603020202020204"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348829"/>
            <a:ext cx="4248472" cy="86161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Obdélník 4"/>
          <p:cNvSpPr/>
          <p:nvPr/>
        </p:nvSpPr>
        <p:spPr>
          <a:xfrm>
            <a:off x="921192" y="1772816"/>
            <a:ext cx="7531224" cy="2123658"/>
          </a:xfrm>
          <a:prstGeom prst="rect">
            <a:avLst/>
          </a:prstGeom>
        </p:spPr>
        <p:txBody>
          <a:bodyPr wrap="square">
            <a:spAutoFit/>
          </a:bodyPr>
          <a:lstStyle/>
          <a:p>
            <a:pPr algn="ctr">
              <a:defRPr/>
            </a:pPr>
            <a:r>
              <a:rPr lang="cs-CZ" sz="4400" b="1" dirty="0">
                <a:solidFill>
                  <a:schemeClr val="accent2">
                    <a:lumMod val="75000"/>
                  </a:schemeClr>
                </a:solidFill>
                <a:latin typeface="Trebuchet MS" panose="020B0603020202020204" pitchFamily="34" charset="0"/>
                <a:cs typeface="Times New Roman" panose="02020603050405020304" pitchFamily="18" charset="0"/>
              </a:rPr>
              <a:t>Setkání </a:t>
            </a:r>
          </a:p>
          <a:p>
            <a:pPr algn="ctr">
              <a:defRPr/>
            </a:pPr>
            <a:r>
              <a:rPr lang="cs-CZ" sz="4400" b="1" dirty="0">
                <a:solidFill>
                  <a:schemeClr val="accent2">
                    <a:lumMod val="75000"/>
                  </a:schemeClr>
                </a:solidFill>
                <a:latin typeface="Trebuchet MS" panose="020B0603020202020204" pitchFamily="34" charset="0"/>
                <a:cs typeface="Times New Roman" panose="02020603050405020304" pitchFamily="18" charset="0"/>
              </a:rPr>
              <a:t>výchovných poradců středních škol</a:t>
            </a:r>
            <a:endParaRPr kumimoji="0" lang="cs-CZ" sz="4400" b="0" i="0" u="none" strike="noStrike" kern="0" cap="none" spc="0" normalizeH="0" baseline="0" noProof="0" dirty="0">
              <a:ln>
                <a:noFill/>
              </a:ln>
              <a:solidFill>
                <a:schemeClr val="accent2">
                  <a:lumMod val="75000"/>
                </a:schemeClr>
              </a:solidFill>
              <a:effectLst/>
              <a:uLnTx/>
              <a:uFillTx/>
              <a:latin typeface="Trebuchet MS" panose="020B0603020202020204" pitchFamily="34" charset="0"/>
              <a:ea typeface="Gungsuh" panose="02030600000101010101" pitchFamily="18" charset="-127"/>
            </a:endParaRPr>
          </a:p>
        </p:txBody>
      </p:sp>
      <p:sp>
        <p:nvSpPr>
          <p:cNvPr id="7" name="Podnadpis 2"/>
          <p:cNvSpPr txBox="1">
            <a:spLocks/>
          </p:cNvSpPr>
          <p:nvPr/>
        </p:nvSpPr>
        <p:spPr>
          <a:xfrm>
            <a:off x="755576" y="5157192"/>
            <a:ext cx="7704856" cy="712584"/>
          </a:xfrm>
          <a:prstGeom prst="rect">
            <a:avLst/>
          </a:prstGeom>
        </p:spPr>
        <p:txBody>
          <a:bodyPr vert="horz" lIns="91440" tIns="45720" rIns="91440" bIns="45720" rtlCol="0" anchor="t" anchorCtr="0">
            <a:normAutofit fontScale="77500" lnSpcReduction="20000"/>
          </a:bodyPr>
          <a:lstStyle>
            <a:lvl1pPr marL="0" indent="0" algn="l" defTabSz="914400" rtl="0" eaLnBrk="1" latinLnBrk="0" hangingPunct="1">
              <a:spcBef>
                <a:spcPct val="20000"/>
              </a:spcBef>
              <a:buClr>
                <a:schemeClr val="accent1"/>
              </a:buClr>
              <a:buFont typeface="Arial" pitchFamily="34" charset="0"/>
              <a:buNone/>
              <a:defRPr sz="2800" kern="1200">
                <a:solidFill>
                  <a:schemeClr val="tx2"/>
                </a:solidFill>
                <a:latin typeface="+mn-lt"/>
                <a:ea typeface="+mn-ea"/>
                <a:cs typeface="+mn-cs"/>
              </a:defRPr>
            </a:lvl1pPr>
            <a:lvl2pPr marL="457200" indent="0" algn="ctr" defTabSz="914400" rtl="0" eaLnBrk="1" latinLnBrk="0" hangingPunct="1">
              <a:spcBef>
                <a:spcPct val="20000"/>
              </a:spcBef>
              <a:buClr>
                <a:schemeClr val="accent1"/>
              </a:buClr>
              <a:buFont typeface="Arial" pitchFamily="34" charset="0"/>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9pPr>
          </a:lstStyle>
          <a:p>
            <a:pPr lvl="0">
              <a:buClr>
                <a:srgbClr val="4F81BD"/>
              </a:buClr>
              <a:defRPr/>
            </a:pPr>
            <a:r>
              <a:rPr kumimoji="0" lang="cs-CZ" sz="2800" b="1" i="0" u="none" strike="noStrike" kern="1200" cap="none" spc="0" normalizeH="0" baseline="0" noProof="0" dirty="0">
                <a:ln>
                  <a:noFill/>
                </a:ln>
                <a:solidFill>
                  <a:srgbClr val="1F497D"/>
                </a:solidFill>
                <a:effectLst/>
                <a:uLnTx/>
                <a:uFillTx/>
                <a:latin typeface="+mj-lt"/>
              </a:rPr>
              <a:t>14.11.2024</a:t>
            </a:r>
          </a:p>
          <a:p>
            <a:pPr marL="0" marR="0" lvl="0" indent="0" algn="l" defTabSz="914400" rtl="0" eaLnBrk="1" fontAlgn="auto" latinLnBrk="0" hangingPunct="1">
              <a:lnSpc>
                <a:spcPct val="100000"/>
              </a:lnSpc>
              <a:spcBef>
                <a:spcPct val="20000"/>
              </a:spcBef>
              <a:spcAft>
                <a:spcPts val="0"/>
              </a:spcAft>
              <a:buClr>
                <a:srgbClr val="4F81BD"/>
              </a:buClr>
              <a:buSzTx/>
              <a:buFont typeface="Arial" pitchFamily="34" charset="0"/>
              <a:buNone/>
              <a:tabLst/>
              <a:defRPr/>
            </a:pPr>
            <a:r>
              <a:rPr kumimoji="0" lang="cs-CZ" sz="2800" b="1" i="0" u="none" strike="noStrike" kern="1200" cap="none" spc="0" normalizeH="0" baseline="0" noProof="0" dirty="0">
                <a:ln>
                  <a:noFill/>
                </a:ln>
                <a:solidFill>
                  <a:srgbClr val="1F497D"/>
                </a:solidFill>
                <a:effectLst/>
                <a:uLnTx/>
                <a:uFillTx/>
                <a:latin typeface="Times New Roman"/>
                <a:ea typeface="+mn-ea"/>
                <a:cs typeface="+mn-cs"/>
              </a:rPr>
              <a:t>	</a:t>
            </a:r>
          </a:p>
        </p:txBody>
      </p:sp>
      <p:sp>
        <p:nvSpPr>
          <p:cNvPr id="4" name="Zástupný symbol pro zápatí 3">
            <a:extLst>
              <a:ext uri="{FF2B5EF4-FFF2-40B4-BE49-F238E27FC236}">
                <a16:creationId xmlns:a16="http://schemas.microsoft.com/office/drawing/2014/main" id="{A752EC9C-42C3-4A99-93EF-486E5FC9903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59A27F6-FDB1-4C50-B8CD-EB324BE253ED}"/>
              </a:ext>
            </a:extLst>
          </p:cNvPr>
          <p:cNvSpPr>
            <a:spLocks noGrp="1"/>
          </p:cNvSpPr>
          <p:nvPr>
            <p:ph type="sldNum" sz="quarter" idx="12"/>
          </p:nvPr>
        </p:nvSpPr>
        <p:spPr/>
        <p:txBody>
          <a:bodyPr/>
          <a:lstStyle/>
          <a:p>
            <a:fld id="{A280A51F-2B08-4E71-862C-8F71C6973A8A}" type="slidenum">
              <a:rPr lang="cs-CZ" smtClean="0"/>
              <a:t>1</a:t>
            </a:fld>
            <a:endParaRPr lang="cs-CZ"/>
          </a:p>
        </p:txBody>
      </p:sp>
    </p:spTree>
    <p:extLst>
      <p:ext uri="{BB962C8B-B14F-4D97-AF65-F5344CB8AC3E}">
        <p14:creationId xmlns:p14="http://schemas.microsoft.com/office/powerpoint/2010/main" val="591652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0A02E-1FE9-4FEF-860F-4468FB5C06C4}"/>
              </a:ext>
            </a:extLst>
          </p:cNvPr>
          <p:cNvSpPr>
            <a:spLocks noGrp="1"/>
          </p:cNvSpPr>
          <p:nvPr>
            <p:ph type="title"/>
          </p:nvPr>
        </p:nvSpPr>
        <p:spPr>
          <a:xfrm>
            <a:off x="822960" y="286605"/>
            <a:ext cx="7543800" cy="1126172"/>
          </a:xfrm>
        </p:spPr>
        <p:txBody>
          <a:bodyPr>
            <a:normAutofit/>
          </a:bodyPr>
          <a:lstStyle/>
          <a:p>
            <a:r>
              <a:rPr lang="cs-CZ" sz="3200" dirty="0">
                <a:solidFill>
                  <a:schemeClr val="accent1">
                    <a:lumMod val="75000"/>
                  </a:schemeClr>
                </a:solidFill>
              </a:rPr>
              <a:t>K maturitním zkouškách obecně</a:t>
            </a:r>
          </a:p>
        </p:txBody>
      </p:sp>
      <p:sp>
        <p:nvSpPr>
          <p:cNvPr id="3" name="Zástupný obsah 2">
            <a:extLst>
              <a:ext uri="{FF2B5EF4-FFF2-40B4-BE49-F238E27FC236}">
                <a16:creationId xmlns:a16="http://schemas.microsoft.com/office/drawing/2014/main" id="{14A0CDCA-48D9-40E5-88BA-60C4E53E017D}"/>
              </a:ext>
            </a:extLst>
          </p:cNvPr>
          <p:cNvSpPr>
            <a:spLocks noGrp="1"/>
          </p:cNvSpPr>
          <p:nvPr>
            <p:ph idx="1"/>
          </p:nvPr>
        </p:nvSpPr>
        <p:spPr>
          <a:xfrm>
            <a:off x="822959" y="1988840"/>
            <a:ext cx="7543801" cy="4175554"/>
          </a:xfrm>
        </p:spPr>
        <p:txBody>
          <a:bodyPr>
            <a:noAutofit/>
          </a:bodyPr>
          <a:lstStyle/>
          <a:p>
            <a:r>
              <a:rPr lang="cs-CZ" dirty="0"/>
              <a:t>Nutno se včas se objednat – nejpozději na počátku druhého pololetí 3. ročníku. </a:t>
            </a:r>
          </a:p>
          <a:p>
            <a:r>
              <a:rPr lang="cs-CZ" dirty="0"/>
              <a:t>První vyšetření v PPP: pro nastavení podpory u MZ je nutné mít nastaven vyšší stupeň PO, začít řešit nejpozději ve 3. ročníku. Ve 4. ročníku už je pozdě</a:t>
            </a:r>
            <a:r>
              <a:rPr lang="cs-CZ" dirty="0" smtClean="0"/>
              <a:t>. Nutno doložit zdravotní stav.</a:t>
            </a:r>
            <a:endParaRPr lang="cs-CZ" dirty="0"/>
          </a:p>
          <a:p>
            <a:pPr marL="0" indent="0">
              <a:buNone/>
            </a:pPr>
            <a:r>
              <a:rPr lang="cs-CZ" dirty="0" smtClean="0"/>
              <a:t>Vždy </a:t>
            </a:r>
            <a:r>
              <a:rPr lang="cs-CZ" dirty="0"/>
              <a:t>nutný školní dotazník s vyplněným návrhem školy </a:t>
            </a:r>
            <a:r>
              <a:rPr lang="cs-CZ" u="sng" dirty="0"/>
              <a:t>k profilové části</a:t>
            </a:r>
            <a:r>
              <a:rPr lang="cs-CZ" u="sng" dirty="0" smtClean="0"/>
              <a:t>.</a:t>
            </a:r>
            <a:endParaRPr lang="cs-CZ" dirty="0"/>
          </a:p>
          <a:p>
            <a:pPr marL="0" indent="0">
              <a:buNone/>
            </a:pPr>
            <a:r>
              <a:rPr lang="cs-CZ" dirty="0"/>
              <a:t>Přinést do PPP s sebou slohové práce – děkujeme za zodpovědnou přípravu studentů k „písemné práci MZ“. Je vhodné přinést i písemný projev z cizího jazyka – v případě MZ z cizího jazyka</a:t>
            </a:r>
          </a:p>
          <a:p>
            <a:pPr marL="0" indent="0">
              <a:buNone/>
            </a:pPr>
            <a:endParaRPr lang="cs-CZ" dirty="0"/>
          </a:p>
        </p:txBody>
      </p:sp>
      <p:sp>
        <p:nvSpPr>
          <p:cNvPr id="4" name="Zástupný symbol pro zápatí 3">
            <a:extLst>
              <a:ext uri="{FF2B5EF4-FFF2-40B4-BE49-F238E27FC236}">
                <a16:creationId xmlns:a16="http://schemas.microsoft.com/office/drawing/2014/main" id="{A10CEA6C-08C5-4255-9659-354977E7B5A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8485654-09F8-4539-A312-AC5BA0849304}"/>
              </a:ext>
            </a:extLst>
          </p:cNvPr>
          <p:cNvSpPr>
            <a:spLocks noGrp="1"/>
          </p:cNvSpPr>
          <p:nvPr>
            <p:ph type="sldNum" sz="quarter" idx="12"/>
          </p:nvPr>
        </p:nvSpPr>
        <p:spPr/>
        <p:txBody>
          <a:bodyPr/>
          <a:lstStyle/>
          <a:p>
            <a:fld id="{A280A51F-2B08-4E71-862C-8F71C6973A8A}" type="slidenum">
              <a:rPr lang="cs-CZ" smtClean="0"/>
              <a:t>10</a:t>
            </a:fld>
            <a:endParaRPr lang="cs-CZ"/>
          </a:p>
        </p:txBody>
      </p:sp>
    </p:spTree>
    <p:extLst>
      <p:ext uri="{BB962C8B-B14F-4D97-AF65-F5344CB8AC3E}">
        <p14:creationId xmlns:p14="http://schemas.microsoft.com/office/powerpoint/2010/main" val="979918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1E667F-8F26-432B-AF19-AB08E2212085}"/>
              </a:ext>
            </a:extLst>
          </p:cNvPr>
          <p:cNvSpPr>
            <a:spLocks noGrp="1"/>
          </p:cNvSpPr>
          <p:nvPr>
            <p:ph type="title"/>
          </p:nvPr>
        </p:nvSpPr>
        <p:spPr>
          <a:xfrm>
            <a:off x="822960" y="286605"/>
            <a:ext cx="7543800" cy="1270188"/>
          </a:xfrm>
        </p:spPr>
        <p:txBody>
          <a:bodyPr>
            <a:normAutofit/>
          </a:bodyPr>
          <a:lstStyle/>
          <a:p>
            <a:r>
              <a:rPr lang="cs-CZ" sz="3200" dirty="0">
                <a:solidFill>
                  <a:schemeClr val="accent1">
                    <a:lumMod val="75000"/>
                  </a:schemeClr>
                </a:solidFill>
              </a:rPr>
              <a:t>Žáci s OMJ a přijímací řízení</a:t>
            </a:r>
          </a:p>
        </p:txBody>
      </p:sp>
      <p:sp>
        <p:nvSpPr>
          <p:cNvPr id="3" name="Zástupný symbol pro obsah 2">
            <a:extLst>
              <a:ext uri="{FF2B5EF4-FFF2-40B4-BE49-F238E27FC236}">
                <a16:creationId xmlns:a16="http://schemas.microsoft.com/office/drawing/2014/main" id="{15F4D6E3-2BC7-44B9-9990-D9629DE5943D}"/>
              </a:ext>
            </a:extLst>
          </p:cNvPr>
          <p:cNvSpPr>
            <a:spLocks noGrp="1"/>
          </p:cNvSpPr>
          <p:nvPr>
            <p:ph idx="1"/>
          </p:nvPr>
        </p:nvSpPr>
        <p:spPr>
          <a:xfrm>
            <a:off x="822959" y="1845734"/>
            <a:ext cx="7543801" cy="4319570"/>
          </a:xfrm>
        </p:spPr>
        <p:txBody>
          <a:bodyPr>
            <a:normAutofit fontScale="85000" lnSpcReduction="20000"/>
          </a:bodyPr>
          <a:lstStyle/>
          <a:p>
            <a:r>
              <a:rPr lang="cs-CZ" sz="2400" dirty="0"/>
              <a:t>Cizinci s dočasnou ochranou: Znalost českého jazyka, která je nezbytná pro vzdělávání v daném oboru vzdělání, škola ověří rozhovorem. </a:t>
            </a:r>
          </a:p>
          <a:p>
            <a:r>
              <a:rPr lang="cs-CZ" sz="2400" dirty="0"/>
              <a:t>Cizinec s dočasnou ochranou má na základě žádosti připojené k přihlášce ke vzdělávání ve SŠ právo konat písemný test jednotné přijímací zkoušky ze vzdělávacího oboru Matematika a její aplikace v ukrajinském jazyce.</a:t>
            </a:r>
          </a:p>
          <a:p>
            <a:r>
              <a:rPr lang="cs-CZ" sz="2400" dirty="0"/>
              <a:t>Škola může písemný test školní přijímací zkoušky cizinci s dočasnou ochranou na základě žádosti připojené k přihlášce ke vzdělávání ve střední škole také zadat v ukrajinském jazyce.</a:t>
            </a:r>
          </a:p>
          <a:p>
            <a:r>
              <a:rPr lang="cs-CZ" sz="2300" i="1" dirty="0"/>
              <a:t>Pro ostatní cizince: podle běžné úpravy v § 20 odst. 4 školského zákona se na žádost promíjí přijímací zkouška z českého jazyka těm osobám, které „získaly předchozí vzdělání ve škole mimo území České republiky</a:t>
            </a:r>
            <a:r>
              <a:rPr lang="cs-CZ" sz="2300" i="1" dirty="0" smtClean="0"/>
              <a:t>“.</a:t>
            </a:r>
            <a:endParaRPr lang="cs-CZ" dirty="0"/>
          </a:p>
          <a:p>
            <a:r>
              <a:rPr lang="cs-CZ" dirty="0"/>
              <a:t>Celé znění:</a:t>
            </a:r>
            <a:r>
              <a:rPr lang="cs-CZ" u="sng" dirty="0"/>
              <a:t> Opatření obecné povahy č. j. MSMT-26560/2023-1 – přijímací řízení pro školní rok 2024/2025 (účinnost 31. října 2023)</a:t>
            </a:r>
          </a:p>
        </p:txBody>
      </p:sp>
      <p:sp>
        <p:nvSpPr>
          <p:cNvPr id="4" name="Zástupný symbol pro zápatí 3">
            <a:extLst>
              <a:ext uri="{FF2B5EF4-FFF2-40B4-BE49-F238E27FC236}">
                <a16:creationId xmlns:a16="http://schemas.microsoft.com/office/drawing/2014/main" id="{039ED32C-55D5-4D67-8345-7F7E12C6DDF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3673180-E319-4AE2-B9D4-D755C904362E}"/>
              </a:ext>
            </a:extLst>
          </p:cNvPr>
          <p:cNvSpPr>
            <a:spLocks noGrp="1"/>
          </p:cNvSpPr>
          <p:nvPr>
            <p:ph type="sldNum" sz="quarter" idx="12"/>
          </p:nvPr>
        </p:nvSpPr>
        <p:spPr/>
        <p:txBody>
          <a:bodyPr/>
          <a:lstStyle/>
          <a:p>
            <a:fld id="{A280A51F-2B08-4E71-862C-8F71C6973A8A}" type="slidenum">
              <a:rPr lang="cs-CZ" smtClean="0"/>
              <a:t>11</a:t>
            </a:fld>
            <a:endParaRPr lang="cs-CZ"/>
          </a:p>
        </p:txBody>
      </p:sp>
    </p:spTree>
    <p:extLst>
      <p:ext uri="{BB962C8B-B14F-4D97-AF65-F5344CB8AC3E}">
        <p14:creationId xmlns:p14="http://schemas.microsoft.com/office/powerpoint/2010/main" val="3844179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2FCFA4-1BF3-46DE-9E8E-9F7376A266A6}"/>
              </a:ext>
            </a:extLst>
          </p:cNvPr>
          <p:cNvSpPr>
            <a:spLocks noGrp="1"/>
          </p:cNvSpPr>
          <p:nvPr>
            <p:ph type="title"/>
          </p:nvPr>
        </p:nvSpPr>
        <p:spPr>
          <a:xfrm>
            <a:off x="822960" y="286605"/>
            <a:ext cx="7543800" cy="1270188"/>
          </a:xfrm>
        </p:spPr>
        <p:txBody>
          <a:bodyPr>
            <a:normAutofit/>
          </a:bodyPr>
          <a:lstStyle/>
          <a:p>
            <a:r>
              <a:rPr lang="cs-CZ" sz="3200" dirty="0" smtClean="0"/>
              <a:t>Dotazy, diskuse.</a:t>
            </a:r>
            <a:endParaRPr lang="cs-CZ" sz="3200" dirty="0"/>
          </a:p>
        </p:txBody>
      </p:sp>
      <p:sp>
        <p:nvSpPr>
          <p:cNvPr id="3" name="Zástupný symbol pro obsah 2">
            <a:extLst>
              <a:ext uri="{FF2B5EF4-FFF2-40B4-BE49-F238E27FC236}">
                <a16:creationId xmlns:a16="http://schemas.microsoft.com/office/drawing/2014/main" id="{746DFAAA-117C-4E7C-B164-F9E1E0501AB3}"/>
              </a:ext>
            </a:extLst>
          </p:cNvPr>
          <p:cNvSpPr>
            <a:spLocks noGrp="1"/>
          </p:cNvSpPr>
          <p:nvPr>
            <p:ph idx="1"/>
          </p:nvPr>
        </p:nvSpPr>
        <p:spPr/>
        <p:txBody>
          <a:bodyPr>
            <a:normAutofit/>
          </a:bodyPr>
          <a:lstStyle/>
          <a:p>
            <a:pPr algn="ctr"/>
            <a:endParaRPr lang="cs-CZ" sz="3600" b="1" dirty="0">
              <a:solidFill>
                <a:srgbClr val="0070C0"/>
              </a:solidFill>
            </a:endParaRPr>
          </a:p>
          <a:p>
            <a:pPr algn="ctr"/>
            <a:endParaRPr lang="cs-CZ" sz="3600" b="1" dirty="0">
              <a:solidFill>
                <a:srgbClr val="0070C0"/>
              </a:solidFill>
            </a:endParaRPr>
          </a:p>
          <a:p>
            <a:pPr algn="ctr"/>
            <a:r>
              <a:rPr lang="cs-CZ" sz="3600" b="1" dirty="0" smtClean="0">
                <a:solidFill>
                  <a:srgbClr val="0070C0"/>
                </a:solidFill>
              </a:rPr>
              <a:t>Děkujeme </a:t>
            </a:r>
            <a:r>
              <a:rPr lang="cs-CZ" sz="3600" b="1" dirty="0">
                <a:solidFill>
                  <a:srgbClr val="0070C0"/>
                </a:solidFill>
              </a:rPr>
              <a:t>za pozornost</a:t>
            </a:r>
            <a:r>
              <a:rPr lang="cs-CZ" sz="3600" b="1" dirty="0" smtClean="0">
                <a:solidFill>
                  <a:srgbClr val="0070C0"/>
                </a:solidFill>
              </a:rPr>
              <a:t>.</a:t>
            </a:r>
          </a:p>
          <a:p>
            <a:pPr algn="ctr"/>
            <a:endParaRPr lang="cs-CZ" sz="3600" b="1" dirty="0">
              <a:solidFill>
                <a:srgbClr val="0070C0"/>
              </a:solidFill>
            </a:endParaRPr>
          </a:p>
          <a:p>
            <a:pPr algn="ctr"/>
            <a:r>
              <a:rPr lang="cs-CZ" dirty="0">
                <a:solidFill>
                  <a:srgbClr val="0070C0"/>
                </a:solidFill>
              </a:rPr>
              <a:t>r</a:t>
            </a:r>
            <a:r>
              <a:rPr lang="cs-CZ" dirty="0" smtClean="0">
                <a:solidFill>
                  <a:srgbClr val="0070C0"/>
                </a:solidFill>
              </a:rPr>
              <a:t>enata.abrahamova@pppbrno.cz</a:t>
            </a:r>
            <a:endParaRPr lang="cs-CZ" dirty="0">
              <a:solidFill>
                <a:srgbClr val="0070C0"/>
              </a:solidFill>
            </a:endParaRPr>
          </a:p>
        </p:txBody>
      </p:sp>
      <p:sp>
        <p:nvSpPr>
          <p:cNvPr id="4" name="Zástupný symbol pro zápatí 3">
            <a:extLst>
              <a:ext uri="{FF2B5EF4-FFF2-40B4-BE49-F238E27FC236}">
                <a16:creationId xmlns:a16="http://schemas.microsoft.com/office/drawing/2014/main" id="{668762B5-DBB1-48D3-A8DF-4F8D33D4E95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6F77485-671C-46CA-BB57-8E7FDA0989EF}"/>
              </a:ext>
            </a:extLst>
          </p:cNvPr>
          <p:cNvSpPr>
            <a:spLocks noGrp="1"/>
          </p:cNvSpPr>
          <p:nvPr>
            <p:ph type="sldNum" sz="quarter" idx="12"/>
          </p:nvPr>
        </p:nvSpPr>
        <p:spPr/>
        <p:txBody>
          <a:bodyPr/>
          <a:lstStyle/>
          <a:p>
            <a:fld id="{A280A51F-2B08-4E71-862C-8F71C6973A8A}" type="slidenum">
              <a:rPr lang="cs-CZ" smtClean="0"/>
              <a:t>12</a:t>
            </a:fld>
            <a:endParaRPr lang="cs-CZ"/>
          </a:p>
        </p:txBody>
      </p:sp>
    </p:spTree>
    <p:extLst>
      <p:ext uri="{BB962C8B-B14F-4D97-AF65-F5344CB8AC3E}">
        <p14:creationId xmlns:p14="http://schemas.microsoft.com/office/powerpoint/2010/main" val="1515319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PlaceHolder 1"/>
          <p:cNvSpPr>
            <a:spLocks noGrp="1"/>
          </p:cNvSpPr>
          <p:nvPr>
            <p:ph type="title" idx="4294967295"/>
          </p:nvPr>
        </p:nvSpPr>
        <p:spPr>
          <a:xfrm>
            <a:off x="827640" y="692640"/>
            <a:ext cx="7314840" cy="647640"/>
          </a:xfrm>
          <a:prstGeom prst="rect">
            <a:avLst/>
          </a:prstGeom>
          <a:noFill/>
          <a:ln w="0">
            <a:noFill/>
          </a:ln>
        </p:spPr>
        <p:txBody>
          <a:bodyPr anchor="b">
            <a:normAutofit/>
          </a:bodyPr>
          <a:lstStyle/>
          <a:p>
            <a:pPr indent="0">
              <a:lnSpc>
                <a:spcPct val="85000"/>
              </a:lnSpc>
              <a:buNone/>
            </a:pPr>
            <a:r>
              <a:rPr lang="cs-CZ" sz="3200" spc="-1" dirty="0">
                <a:solidFill>
                  <a:schemeClr val="accent1">
                    <a:lumMod val="75000"/>
                  </a:schemeClr>
                </a:solidFill>
                <a:effectLst>
                  <a:outerShdw blurRad="38100" dist="38100" dir="2700000" algn="tl">
                    <a:srgbClr val="000000">
                      <a:alpha val="43137"/>
                    </a:srgbClr>
                  </a:outerShdw>
                </a:effectLst>
                <a:latin typeface="Calibri"/>
              </a:rPr>
              <a:t>Úvodem…</a:t>
            </a:r>
            <a:endParaRPr lang="en-US" sz="3200" b="0" strike="noStrike" spc="-1" dirty="0">
              <a:solidFill>
                <a:schemeClr val="accent1">
                  <a:lumMod val="75000"/>
                </a:schemeClr>
              </a:solidFill>
              <a:effectLst>
                <a:outerShdw blurRad="38100" dist="38100" dir="2700000" algn="tl">
                  <a:srgbClr val="000000">
                    <a:alpha val="43137"/>
                  </a:srgbClr>
                </a:outerShdw>
              </a:effectLst>
              <a:latin typeface="Calibri"/>
            </a:endParaRPr>
          </a:p>
        </p:txBody>
      </p:sp>
      <p:sp>
        <p:nvSpPr>
          <p:cNvPr id="104" name="PlaceHolder 2"/>
          <p:cNvSpPr>
            <a:spLocks noGrp="1"/>
          </p:cNvSpPr>
          <p:nvPr>
            <p:ph idx="4294967295"/>
          </p:nvPr>
        </p:nvSpPr>
        <p:spPr>
          <a:xfrm>
            <a:off x="832320" y="1740310"/>
            <a:ext cx="7560360" cy="4719530"/>
          </a:xfrm>
          <a:prstGeom prst="rect">
            <a:avLst/>
          </a:prstGeom>
          <a:noFill/>
          <a:ln w="0">
            <a:noFill/>
          </a:ln>
        </p:spPr>
        <p:txBody>
          <a:bodyPr lIns="0" rIns="0" anchor="t">
            <a:normAutofit fontScale="96000"/>
          </a:bodyPr>
          <a:lstStyle/>
          <a:p>
            <a:pPr indent="0">
              <a:lnSpc>
                <a:spcPct val="90000"/>
              </a:lnSpc>
              <a:spcBef>
                <a:spcPts val="1199"/>
              </a:spcBef>
              <a:spcAft>
                <a:spcPts val="201"/>
              </a:spcAft>
              <a:buNone/>
              <a:tabLst>
                <a:tab pos="0" algn="l"/>
              </a:tabLst>
            </a:pPr>
            <a:endParaRPr lang="en-US" sz="800" b="0" strike="noStrike" spc="-1" dirty="0">
              <a:solidFill>
                <a:srgbClr val="404040"/>
              </a:solidFill>
              <a:latin typeface="Calibri"/>
            </a:endParaRPr>
          </a:p>
          <a:p>
            <a:pPr marL="91440" indent="-91440">
              <a:lnSpc>
                <a:spcPct val="90000"/>
              </a:lnSpc>
              <a:spcBef>
                <a:spcPts val="1199"/>
              </a:spcBef>
              <a:spcAft>
                <a:spcPts val="201"/>
              </a:spcAft>
              <a:buClr>
                <a:srgbClr val="6F6F74"/>
              </a:buClr>
              <a:buFont typeface="Wingdings" charset="2"/>
              <a:buChar char=""/>
              <a:tabLst>
                <a:tab pos="0" algn="l"/>
              </a:tabLst>
            </a:pPr>
            <a:r>
              <a:rPr lang="cs-CZ" sz="3000" b="0" strike="noStrike" spc="-1" dirty="0" smtClean="0">
                <a:solidFill>
                  <a:srgbClr val="404040"/>
                </a:solidFill>
                <a:latin typeface="Calibri"/>
              </a:rPr>
              <a:t> </a:t>
            </a:r>
            <a:r>
              <a:rPr lang="cs-CZ" sz="3000" b="0" strike="noStrike" spc="-1" dirty="0" err="1" smtClean="0">
                <a:solidFill>
                  <a:srgbClr val="404040"/>
                </a:solidFill>
                <a:latin typeface="Calibri"/>
              </a:rPr>
              <a:t>info</a:t>
            </a:r>
            <a:r>
              <a:rPr lang="cs-CZ" sz="3000" b="0" strike="noStrike" spc="-1" dirty="0" smtClean="0">
                <a:solidFill>
                  <a:srgbClr val="404040"/>
                </a:solidFill>
                <a:latin typeface="Calibri"/>
              </a:rPr>
              <a:t> </a:t>
            </a:r>
            <a:r>
              <a:rPr lang="cs-CZ" sz="3000" b="0" strike="noStrike" spc="-1" dirty="0">
                <a:solidFill>
                  <a:srgbClr val="404040"/>
                </a:solidFill>
                <a:latin typeface="Calibri"/>
              </a:rPr>
              <a:t>k programu</a:t>
            </a:r>
            <a:endParaRPr lang="en-US" sz="3000" b="0" strike="noStrike" spc="-1" dirty="0">
              <a:solidFill>
                <a:srgbClr val="404040"/>
              </a:solidFill>
              <a:latin typeface="Calibri"/>
            </a:endParaRPr>
          </a:p>
          <a:p>
            <a:pPr marL="0" indent="0">
              <a:lnSpc>
                <a:spcPct val="90000"/>
              </a:lnSpc>
              <a:spcBef>
                <a:spcPts val="1199"/>
              </a:spcBef>
              <a:spcAft>
                <a:spcPts val="201"/>
              </a:spcAft>
              <a:buClr>
                <a:srgbClr val="6F6F74"/>
              </a:buClr>
              <a:buNone/>
              <a:tabLst>
                <a:tab pos="0" algn="l"/>
              </a:tabLst>
            </a:pPr>
            <a:endParaRPr lang="cs-CZ" sz="2500" spc="-1" dirty="0">
              <a:solidFill>
                <a:srgbClr val="566C83"/>
              </a:solidFill>
            </a:endParaRPr>
          </a:p>
          <a:p>
            <a:pPr>
              <a:spcBef>
                <a:spcPts val="1199"/>
              </a:spcBef>
              <a:spcAft>
                <a:spcPts val="201"/>
              </a:spcAft>
              <a:buClr>
                <a:srgbClr val="6F6F74"/>
              </a:buClr>
              <a:buFont typeface="Wingdings" panose="05000000000000000000" pitchFamily="2" charset="2"/>
              <a:buChar char="§"/>
              <a:tabLst>
                <a:tab pos="0" algn="l"/>
              </a:tabLst>
            </a:pPr>
            <a:r>
              <a:rPr lang="cs-CZ" sz="2500" spc="-1" dirty="0" smtClean="0">
                <a:solidFill>
                  <a:srgbClr val="566C83"/>
                </a:solidFill>
              </a:rPr>
              <a:t> co  </a:t>
            </a:r>
            <a:r>
              <a:rPr lang="cs-CZ" sz="2500" spc="-1" dirty="0">
                <a:solidFill>
                  <a:srgbClr val="566C83"/>
                </a:solidFill>
              </a:rPr>
              <a:t>nového </a:t>
            </a:r>
            <a:r>
              <a:rPr lang="cs-CZ" sz="2500" spc="-1" dirty="0" smtClean="0">
                <a:solidFill>
                  <a:srgbClr val="566C83"/>
                </a:solidFill>
              </a:rPr>
              <a:t>v </a:t>
            </a:r>
            <a:r>
              <a:rPr lang="cs-CZ" sz="2500" spc="-1" dirty="0">
                <a:solidFill>
                  <a:srgbClr val="566C83"/>
                </a:solidFill>
              </a:rPr>
              <a:t>PPP (změny)</a:t>
            </a:r>
          </a:p>
          <a:p>
            <a:pPr marL="91440" indent="-91440">
              <a:lnSpc>
                <a:spcPct val="90000"/>
              </a:lnSpc>
              <a:spcBef>
                <a:spcPts val="1199"/>
              </a:spcBef>
              <a:spcAft>
                <a:spcPts val="201"/>
              </a:spcAft>
              <a:buClr>
                <a:srgbClr val="6F6F74"/>
              </a:buClr>
              <a:buFont typeface="Wingdings" charset="2"/>
              <a:buChar char=""/>
              <a:tabLst>
                <a:tab pos="0" algn="l"/>
              </a:tabLst>
            </a:pPr>
            <a:r>
              <a:rPr lang="cs-CZ" sz="2500" spc="-1" dirty="0">
                <a:solidFill>
                  <a:srgbClr val="566C83"/>
                </a:solidFill>
              </a:rPr>
              <a:t> co nás trápí: (termíny,…)</a:t>
            </a:r>
            <a:endParaRPr lang="en-US" sz="2500" b="0" strike="noStrike" spc="-1" dirty="0">
              <a:solidFill>
                <a:srgbClr val="404040"/>
              </a:solidFill>
            </a:endParaRPr>
          </a:p>
          <a:p>
            <a:pPr marL="91440" indent="-91440">
              <a:lnSpc>
                <a:spcPct val="90000"/>
              </a:lnSpc>
              <a:spcBef>
                <a:spcPts val="1199"/>
              </a:spcBef>
              <a:spcAft>
                <a:spcPts val="201"/>
              </a:spcAft>
              <a:buClr>
                <a:srgbClr val="6F6F74"/>
              </a:buClr>
              <a:buFont typeface="Wingdings" charset="2"/>
              <a:buChar char=""/>
              <a:tabLst>
                <a:tab pos="0" algn="l"/>
              </a:tabLst>
            </a:pPr>
            <a:r>
              <a:rPr lang="cs-CZ" sz="2500" b="0" strike="noStrike" spc="-1" dirty="0">
                <a:solidFill>
                  <a:srgbClr val="566C83"/>
                </a:solidFill>
              </a:rPr>
              <a:t> </a:t>
            </a:r>
            <a:r>
              <a:rPr lang="cs-CZ" sz="2500" spc="-1" dirty="0">
                <a:solidFill>
                  <a:srgbClr val="566C83"/>
                </a:solidFill>
              </a:rPr>
              <a:t>co se daří: (OP JAK, …)</a:t>
            </a:r>
            <a:endParaRPr lang="en-US" sz="2500" b="0" strike="noStrike" spc="-1" dirty="0">
              <a:solidFill>
                <a:srgbClr val="404040"/>
              </a:solidFill>
            </a:endParaRPr>
          </a:p>
          <a:p>
            <a:pPr marL="91440" indent="-91440">
              <a:lnSpc>
                <a:spcPct val="90000"/>
              </a:lnSpc>
              <a:spcBef>
                <a:spcPts val="1199"/>
              </a:spcBef>
              <a:spcAft>
                <a:spcPts val="201"/>
              </a:spcAft>
              <a:buClr>
                <a:srgbClr val="6F6F74"/>
              </a:buClr>
              <a:buFont typeface="Wingdings" charset="2"/>
              <a:buChar char=""/>
              <a:tabLst>
                <a:tab pos="0" algn="l"/>
              </a:tabLst>
            </a:pPr>
            <a:r>
              <a:rPr lang="cs-CZ" sz="2500" b="0" strike="noStrike" spc="-1" dirty="0">
                <a:solidFill>
                  <a:srgbClr val="566C83"/>
                </a:solidFill>
              </a:rPr>
              <a:t> </a:t>
            </a:r>
            <a:r>
              <a:rPr lang="cs-CZ" sz="2500" spc="-1" dirty="0">
                <a:solidFill>
                  <a:srgbClr val="566C83"/>
                </a:solidFill>
              </a:rPr>
              <a:t>co se chystá v poradenství </a:t>
            </a:r>
            <a:endParaRPr lang="cs-CZ" sz="2500" b="0" strike="noStrike" spc="-1" dirty="0">
              <a:solidFill>
                <a:srgbClr val="566C83"/>
              </a:solidFill>
            </a:endParaRPr>
          </a:p>
          <a:p>
            <a:pPr indent="0">
              <a:lnSpc>
                <a:spcPct val="90000"/>
              </a:lnSpc>
              <a:spcBef>
                <a:spcPts val="1199"/>
              </a:spcBef>
              <a:spcAft>
                <a:spcPts val="201"/>
              </a:spcAft>
              <a:buNone/>
              <a:tabLst>
                <a:tab pos="0" algn="l"/>
              </a:tabLst>
            </a:pPr>
            <a:endParaRPr lang="en-US" sz="2400" b="0" strike="noStrike" spc="-1" dirty="0">
              <a:solidFill>
                <a:srgbClr val="404040"/>
              </a:solidFill>
              <a:latin typeface="Calibri"/>
            </a:endParaRPr>
          </a:p>
          <a:p>
            <a:pPr indent="0">
              <a:lnSpc>
                <a:spcPct val="90000"/>
              </a:lnSpc>
              <a:spcBef>
                <a:spcPts val="1199"/>
              </a:spcBef>
              <a:spcAft>
                <a:spcPts val="201"/>
              </a:spcAft>
              <a:buNone/>
              <a:tabLst>
                <a:tab pos="0" algn="l"/>
              </a:tabLst>
            </a:pPr>
            <a:r>
              <a:rPr lang="cs-CZ" sz="2400" b="0" strike="noStrike" spc="-1" dirty="0">
                <a:solidFill>
                  <a:schemeClr val="accent1">
                    <a:lumMod val="50000"/>
                  </a:schemeClr>
                </a:solidFill>
                <a:latin typeface="Calibri"/>
              </a:rPr>
              <a:t> </a:t>
            </a:r>
            <a:endParaRPr lang="en-US" sz="2400" b="0" strike="noStrike" spc="-1" dirty="0">
              <a:solidFill>
                <a:srgbClr val="404040"/>
              </a:solidFill>
              <a:latin typeface="Calibri"/>
            </a:endParaRPr>
          </a:p>
          <a:p>
            <a:pPr indent="0">
              <a:lnSpc>
                <a:spcPct val="90000"/>
              </a:lnSpc>
              <a:spcBef>
                <a:spcPts val="1199"/>
              </a:spcBef>
              <a:spcAft>
                <a:spcPts val="201"/>
              </a:spcAft>
              <a:buNone/>
              <a:tabLst>
                <a:tab pos="0" algn="l"/>
              </a:tabLst>
            </a:pPr>
            <a:endParaRPr lang="en-US" sz="2400" b="0" strike="noStrike" spc="-1" dirty="0">
              <a:solidFill>
                <a:srgbClr val="404040"/>
              </a:solidFill>
              <a:latin typeface="Calibri"/>
            </a:endParaRPr>
          </a:p>
          <a:p>
            <a:pPr indent="0">
              <a:lnSpc>
                <a:spcPct val="90000"/>
              </a:lnSpc>
              <a:spcBef>
                <a:spcPts val="1199"/>
              </a:spcBef>
              <a:spcAft>
                <a:spcPts val="201"/>
              </a:spcAft>
              <a:buNone/>
              <a:tabLst>
                <a:tab pos="0" algn="l"/>
              </a:tabLst>
            </a:pPr>
            <a:endParaRPr lang="en-US" sz="2400" b="0" strike="noStrike" spc="-1" dirty="0">
              <a:solidFill>
                <a:srgbClr val="404040"/>
              </a:solidFill>
              <a:latin typeface="Calibri"/>
            </a:endParaRPr>
          </a:p>
        </p:txBody>
      </p:sp>
      <p:sp>
        <p:nvSpPr>
          <p:cNvPr id="105" name="PlaceHolder 3"/>
          <p:cNvSpPr>
            <a:spLocks noGrp="1"/>
          </p:cNvSpPr>
          <p:nvPr>
            <p:ph type="ftr" idx="4294967295"/>
          </p:nvPr>
        </p:nvSpPr>
        <p:spPr>
          <a:xfrm>
            <a:off x="2764800" y="6459840"/>
            <a:ext cx="3616920" cy="364680"/>
          </a:xfrm>
          <a:prstGeom prst="rect">
            <a:avLst/>
          </a:prstGeom>
          <a:noFill/>
          <a:ln w="0">
            <a:noFill/>
          </a:ln>
        </p:spPr>
        <p:txBody>
          <a:bodyPr anchor="ctr">
            <a:noAutofit/>
          </a:bodyPr>
          <a:lstStyle>
            <a:lvl1pPr indent="0">
              <a:buNone/>
              <a:defRPr lang="cs-CZ" sz="2400" b="0" strike="noStrike" spc="-1">
                <a:latin typeface="Times New Roman"/>
              </a:defRPr>
            </a:lvl1pPr>
          </a:lstStyle>
          <a:p>
            <a:pPr indent="0">
              <a:buNone/>
            </a:pPr>
            <a:endParaRPr lang="cs-CZ" sz="2400" b="0" strike="noStrike" spc="-1">
              <a:latin typeface="Times New Roman"/>
            </a:endParaRPr>
          </a:p>
        </p:txBody>
      </p:sp>
      <p:pic>
        <p:nvPicPr>
          <p:cNvPr id="106" name="Obrázek 5"/>
          <p:cNvPicPr/>
          <p:nvPr/>
        </p:nvPicPr>
        <p:blipFill>
          <a:blip r:embed="rId3"/>
          <a:stretch/>
        </p:blipFill>
        <p:spPr>
          <a:xfrm>
            <a:off x="3276000" y="6459840"/>
            <a:ext cx="2736000" cy="364680"/>
          </a:xfrm>
          <a:prstGeom prst="rect">
            <a:avLst/>
          </a:prstGeom>
          <a:ln w="0">
            <a:noFill/>
          </a:ln>
        </p:spPr>
      </p:pic>
      <p:sp>
        <p:nvSpPr>
          <p:cNvPr id="5" name="PlaceHolder 4"/>
          <p:cNvSpPr>
            <a:spLocks noGrp="1"/>
          </p:cNvSpPr>
          <p:nvPr>
            <p:ph type="sldNum" idx="4294967295"/>
          </p:nvPr>
        </p:nvSpPr>
        <p:spPr/>
        <p:txBody>
          <a:bodyPr/>
          <a:lstStyle/>
          <a:p>
            <a:fld id="{92E12F5E-8118-4690-AF0A-099355CFF4AD}" type="slidenum">
              <a:t>2</a:t>
            </a:fld>
            <a:endParaRPr/>
          </a:p>
        </p:txBody>
      </p:sp>
    </p:spTree>
    <p:extLst>
      <p:ext uri="{BB962C8B-B14F-4D97-AF65-F5344CB8AC3E}">
        <p14:creationId xmlns:p14="http://schemas.microsoft.com/office/powerpoint/2010/main" val="2957852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fade">
                                      <p:cBhvr>
                                        <p:cTn id="7" dur="500"/>
                                        <p:tgtEl>
                                          <p:spTgt spid="10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4">
                                            <p:txEl>
                                              <p:pRg st="1" end="1"/>
                                            </p:txEl>
                                          </p:spTgt>
                                        </p:tgtEl>
                                        <p:attrNameLst>
                                          <p:attrName>style.visibility</p:attrName>
                                        </p:attrNameLst>
                                      </p:cBhvr>
                                      <p:to>
                                        <p:strVal val="visible"/>
                                      </p:to>
                                    </p:set>
                                    <p:animEffect transition="in" filter="fade">
                                      <p:cBhvr>
                                        <p:cTn id="12" dur="500"/>
                                        <p:tgtEl>
                                          <p:spTgt spid="104">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04">
                                            <p:txEl>
                                              <p:pRg st="3" end="3"/>
                                            </p:txEl>
                                          </p:spTgt>
                                        </p:tgtEl>
                                        <p:attrNameLst>
                                          <p:attrName>style.visibility</p:attrName>
                                        </p:attrNameLst>
                                      </p:cBhvr>
                                      <p:to>
                                        <p:strVal val="visible"/>
                                      </p:to>
                                    </p:set>
                                    <p:animEffect transition="in" filter="fade">
                                      <p:cBhvr>
                                        <p:cTn id="15" dur="500"/>
                                        <p:tgtEl>
                                          <p:spTgt spid="104">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4">
                                            <p:txEl>
                                              <p:pRg st="4" end="4"/>
                                            </p:txEl>
                                          </p:spTgt>
                                        </p:tgtEl>
                                        <p:attrNameLst>
                                          <p:attrName>style.visibility</p:attrName>
                                        </p:attrNameLst>
                                      </p:cBhvr>
                                      <p:to>
                                        <p:strVal val="visible"/>
                                      </p:to>
                                    </p:set>
                                    <p:animEffect transition="in" filter="fade">
                                      <p:cBhvr>
                                        <p:cTn id="18" dur="500"/>
                                        <p:tgtEl>
                                          <p:spTgt spid="104">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04">
                                            <p:txEl>
                                              <p:pRg st="5" end="5"/>
                                            </p:txEl>
                                          </p:spTgt>
                                        </p:tgtEl>
                                        <p:attrNameLst>
                                          <p:attrName>style.visibility</p:attrName>
                                        </p:attrNameLst>
                                      </p:cBhvr>
                                      <p:to>
                                        <p:strVal val="visible"/>
                                      </p:to>
                                    </p:set>
                                    <p:animEffect transition="in" filter="fade">
                                      <p:cBhvr>
                                        <p:cTn id="21" dur="500"/>
                                        <p:tgtEl>
                                          <p:spTgt spid="104">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04">
                                            <p:txEl>
                                              <p:pRg st="6" end="6"/>
                                            </p:txEl>
                                          </p:spTgt>
                                        </p:tgtEl>
                                        <p:attrNameLst>
                                          <p:attrName>style.visibility</p:attrName>
                                        </p:attrNameLst>
                                      </p:cBhvr>
                                      <p:to>
                                        <p:strVal val="visible"/>
                                      </p:to>
                                    </p:set>
                                    <p:animEffect transition="in" filter="fade">
                                      <p:cBhvr>
                                        <p:cTn id="24" dur="500"/>
                                        <p:tgtEl>
                                          <p:spTgt spid="10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1371F3-23B7-431A-9BD9-79435DC5E2AB}"/>
              </a:ext>
            </a:extLst>
          </p:cNvPr>
          <p:cNvSpPr>
            <a:spLocks noGrp="1"/>
          </p:cNvSpPr>
          <p:nvPr>
            <p:ph type="title"/>
          </p:nvPr>
        </p:nvSpPr>
        <p:spPr>
          <a:xfrm>
            <a:off x="822960" y="286605"/>
            <a:ext cx="7543800" cy="1414204"/>
          </a:xfrm>
        </p:spPr>
        <p:txBody>
          <a:bodyPr>
            <a:normAutofit/>
          </a:bodyPr>
          <a:lstStyle/>
          <a:p>
            <a:r>
              <a:rPr lang="cs-CZ" sz="3200" dirty="0">
                <a:solidFill>
                  <a:schemeClr val="accent1">
                    <a:lumMod val="75000"/>
                  </a:schemeClr>
                </a:solidFill>
              </a:rPr>
              <a:t>Informace ze školy pro efektivní nastavení PO</a:t>
            </a:r>
          </a:p>
        </p:txBody>
      </p:sp>
      <p:sp>
        <p:nvSpPr>
          <p:cNvPr id="3" name="Zástupný obsah 2">
            <a:extLst>
              <a:ext uri="{FF2B5EF4-FFF2-40B4-BE49-F238E27FC236}">
                <a16:creationId xmlns:a16="http://schemas.microsoft.com/office/drawing/2014/main" id="{9FA4F3A8-A5FE-4843-B305-43CD59D19E3D}"/>
              </a:ext>
            </a:extLst>
          </p:cNvPr>
          <p:cNvSpPr>
            <a:spLocks noGrp="1"/>
          </p:cNvSpPr>
          <p:nvPr>
            <p:ph idx="1"/>
          </p:nvPr>
        </p:nvSpPr>
        <p:spPr>
          <a:xfrm>
            <a:off x="822959" y="2204864"/>
            <a:ext cx="7543801" cy="4023360"/>
          </a:xfrm>
        </p:spPr>
        <p:txBody>
          <a:bodyPr/>
          <a:lstStyle/>
          <a:p>
            <a:r>
              <a:rPr lang="cs-CZ" sz="2400" b="1" dirty="0"/>
              <a:t>Školní dotazník </a:t>
            </a:r>
            <a:r>
              <a:rPr lang="cs-CZ" sz="2400" dirty="0"/>
              <a:t>– prosíme o vyplnění aktuálních informací /neopisovat „formálně“ informace z předchozího dotazníku nebo z Doporučení ŠPZ/. Nezapomínat na vyplnění informací k profilové části MZ. </a:t>
            </a:r>
            <a:endParaRPr lang="cs-CZ" dirty="0"/>
          </a:p>
          <a:p>
            <a:r>
              <a:rPr lang="cs-CZ" sz="2400" b="1" dirty="0"/>
              <a:t>Vyhodnocení PO</a:t>
            </a:r>
            <a:r>
              <a:rPr lang="cs-CZ" sz="2400" dirty="0"/>
              <a:t> – zasílat do PPP jen v případě nastaveného IVP, personální podpory. </a:t>
            </a:r>
            <a:endParaRPr lang="cs-CZ" dirty="0"/>
          </a:p>
          <a:p>
            <a:endParaRPr lang="cs-CZ" dirty="0" smtClean="0">
              <a:solidFill>
                <a:schemeClr val="tx2">
                  <a:lumMod val="60000"/>
                  <a:lumOff val="40000"/>
                </a:schemeClr>
              </a:solidFill>
            </a:endParaRPr>
          </a:p>
          <a:p>
            <a:r>
              <a:rPr lang="cs-CZ" sz="2400" dirty="0" smtClean="0">
                <a:solidFill>
                  <a:schemeClr val="tx2">
                    <a:lumMod val="60000"/>
                    <a:lumOff val="40000"/>
                  </a:schemeClr>
                </a:solidFill>
              </a:rPr>
              <a:t>www.pppbrno.cz/kestazeni</a:t>
            </a:r>
            <a:endParaRPr lang="cs-CZ" sz="2400" dirty="0">
              <a:solidFill>
                <a:schemeClr val="tx2">
                  <a:lumMod val="60000"/>
                  <a:lumOff val="40000"/>
                </a:schemeClr>
              </a:solidFill>
            </a:endParaRPr>
          </a:p>
          <a:p>
            <a:endParaRPr lang="cs-CZ" dirty="0"/>
          </a:p>
        </p:txBody>
      </p:sp>
      <p:sp>
        <p:nvSpPr>
          <p:cNvPr id="4" name="Zástupný symbol pro zápatí 3">
            <a:extLst>
              <a:ext uri="{FF2B5EF4-FFF2-40B4-BE49-F238E27FC236}">
                <a16:creationId xmlns:a16="http://schemas.microsoft.com/office/drawing/2014/main" id="{0B7425B6-4730-4E38-B2EB-05C479142C0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9584CA3-D9CF-41BF-B23A-69397E039AED}"/>
              </a:ext>
            </a:extLst>
          </p:cNvPr>
          <p:cNvSpPr>
            <a:spLocks noGrp="1"/>
          </p:cNvSpPr>
          <p:nvPr>
            <p:ph type="sldNum" sz="quarter" idx="12"/>
          </p:nvPr>
        </p:nvSpPr>
        <p:spPr/>
        <p:txBody>
          <a:bodyPr/>
          <a:lstStyle/>
          <a:p>
            <a:fld id="{A280A51F-2B08-4E71-862C-8F71C6973A8A}" type="slidenum">
              <a:rPr lang="cs-CZ" smtClean="0"/>
              <a:t>3</a:t>
            </a:fld>
            <a:endParaRPr lang="cs-CZ"/>
          </a:p>
        </p:txBody>
      </p:sp>
    </p:spTree>
    <p:extLst>
      <p:ext uri="{BB962C8B-B14F-4D97-AF65-F5344CB8AC3E}">
        <p14:creationId xmlns:p14="http://schemas.microsoft.com/office/powerpoint/2010/main" val="42839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3A7D60-2392-4D1D-A72C-0B5712143BEC}"/>
              </a:ext>
            </a:extLst>
          </p:cNvPr>
          <p:cNvSpPr>
            <a:spLocks noGrp="1"/>
          </p:cNvSpPr>
          <p:nvPr>
            <p:ph type="title"/>
          </p:nvPr>
        </p:nvSpPr>
        <p:spPr>
          <a:xfrm>
            <a:off x="822960" y="286605"/>
            <a:ext cx="7543800" cy="1054164"/>
          </a:xfrm>
        </p:spPr>
        <p:txBody>
          <a:bodyPr>
            <a:normAutofit/>
          </a:bodyPr>
          <a:lstStyle/>
          <a:p>
            <a:r>
              <a:rPr lang="cs-CZ" sz="3200" dirty="0">
                <a:solidFill>
                  <a:schemeClr val="accent1">
                    <a:lumMod val="75000"/>
                  </a:schemeClr>
                </a:solidFill>
              </a:rPr>
              <a:t>Po nástupu na SŠ</a:t>
            </a:r>
          </a:p>
        </p:txBody>
      </p:sp>
      <p:sp>
        <p:nvSpPr>
          <p:cNvPr id="3" name="Zástupný obsah 2">
            <a:extLst>
              <a:ext uri="{FF2B5EF4-FFF2-40B4-BE49-F238E27FC236}">
                <a16:creationId xmlns:a16="http://schemas.microsoft.com/office/drawing/2014/main" id="{75EF437A-3464-4F96-AA50-5C9611374CEA}"/>
              </a:ext>
            </a:extLst>
          </p:cNvPr>
          <p:cNvSpPr>
            <a:spLocks noGrp="1"/>
          </p:cNvSpPr>
          <p:nvPr>
            <p:ph idx="1"/>
          </p:nvPr>
        </p:nvSpPr>
        <p:spPr>
          <a:xfrm>
            <a:off x="822959" y="2060848"/>
            <a:ext cx="7543801" cy="4023360"/>
          </a:xfrm>
        </p:spPr>
        <p:txBody>
          <a:bodyPr/>
          <a:lstStyle/>
          <a:p>
            <a:pPr marL="0" indent="0">
              <a:buNone/>
            </a:pPr>
            <a:r>
              <a:rPr lang="cs-CZ" sz="2400" dirty="0" smtClean="0"/>
              <a:t>Doporučení </a:t>
            </a:r>
            <a:r>
              <a:rPr lang="cs-CZ" sz="2400" dirty="0"/>
              <a:t>k návštěvě PPP prosím navrhovat jen v oprávněných případech - výběrově. Neiniciovat plošně! Prosíme o součinnost školní poradenské pracoviště.</a:t>
            </a:r>
          </a:p>
          <a:p>
            <a:pPr marL="0" indent="0">
              <a:buNone/>
            </a:pPr>
            <a:r>
              <a:rPr lang="cs-CZ" sz="2400" dirty="0" smtClean="0"/>
              <a:t>Není </a:t>
            </a:r>
            <a:r>
              <a:rPr lang="cs-CZ" sz="2400" dirty="0"/>
              <a:t>nutné vždy nastavit stejný stupeň PO jako na ZŠ (jiné nároky, odlišná motivace, vyšší úspěšnost).</a:t>
            </a:r>
          </a:p>
          <a:p>
            <a:r>
              <a:rPr lang="cs-CZ" sz="2400" dirty="0"/>
              <a:t>Lze dle potřeby nejdříve nastavit pro žáka na SŠ 1. stupeň PO a zhodnotit časem efektivitu. Není efektivní nastavit vždy navýšení časových limitů jako primární opatření.</a:t>
            </a:r>
          </a:p>
        </p:txBody>
      </p:sp>
      <p:sp>
        <p:nvSpPr>
          <p:cNvPr id="4" name="Zástupný symbol pro zápatí 3">
            <a:extLst>
              <a:ext uri="{FF2B5EF4-FFF2-40B4-BE49-F238E27FC236}">
                <a16:creationId xmlns:a16="http://schemas.microsoft.com/office/drawing/2014/main" id="{C47BA918-8A0A-4092-88B2-B6D623700A5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C7EBD3F-8720-40DF-9857-6858F720780E}"/>
              </a:ext>
            </a:extLst>
          </p:cNvPr>
          <p:cNvSpPr>
            <a:spLocks noGrp="1"/>
          </p:cNvSpPr>
          <p:nvPr>
            <p:ph type="sldNum" sz="quarter" idx="12"/>
          </p:nvPr>
        </p:nvSpPr>
        <p:spPr/>
        <p:txBody>
          <a:bodyPr/>
          <a:lstStyle/>
          <a:p>
            <a:fld id="{A280A51F-2B08-4E71-862C-8F71C6973A8A}" type="slidenum">
              <a:rPr lang="cs-CZ" smtClean="0"/>
              <a:t>4</a:t>
            </a:fld>
            <a:endParaRPr lang="cs-CZ"/>
          </a:p>
        </p:txBody>
      </p:sp>
    </p:spTree>
    <p:extLst>
      <p:ext uri="{BB962C8B-B14F-4D97-AF65-F5344CB8AC3E}">
        <p14:creationId xmlns:p14="http://schemas.microsoft.com/office/powerpoint/2010/main" val="811811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6E58F0-B0B1-4F34-821F-79D6D34AC2B6}"/>
              </a:ext>
            </a:extLst>
          </p:cNvPr>
          <p:cNvSpPr>
            <a:spLocks noGrp="1"/>
          </p:cNvSpPr>
          <p:nvPr>
            <p:ph type="title"/>
          </p:nvPr>
        </p:nvSpPr>
        <p:spPr>
          <a:xfrm>
            <a:off x="822959" y="404664"/>
            <a:ext cx="7543800" cy="968438"/>
          </a:xfrm>
        </p:spPr>
        <p:txBody>
          <a:bodyPr>
            <a:normAutofit/>
          </a:bodyPr>
          <a:lstStyle/>
          <a:p>
            <a:r>
              <a:rPr lang="cs-CZ" sz="3200" dirty="0">
                <a:solidFill>
                  <a:schemeClr val="accent1">
                    <a:lumMod val="75000"/>
                  </a:schemeClr>
                </a:solidFill>
              </a:rPr>
              <a:t>E-obory</a:t>
            </a:r>
          </a:p>
        </p:txBody>
      </p:sp>
      <p:sp>
        <p:nvSpPr>
          <p:cNvPr id="3" name="Zástupný obsah 2">
            <a:extLst>
              <a:ext uri="{FF2B5EF4-FFF2-40B4-BE49-F238E27FC236}">
                <a16:creationId xmlns:a16="http://schemas.microsoft.com/office/drawing/2014/main" id="{CDCE21A9-96D0-4CB3-8536-B816F184A6CB}"/>
              </a:ext>
            </a:extLst>
          </p:cNvPr>
          <p:cNvSpPr>
            <a:spLocks noGrp="1"/>
          </p:cNvSpPr>
          <p:nvPr>
            <p:ph idx="1"/>
          </p:nvPr>
        </p:nvSpPr>
        <p:spPr>
          <a:xfrm>
            <a:off x="822959" y="2060848"/>
            <a:ext cx="7543801" cy="3808246"/>
          </a:xfrm>
        </p:spPr>
        <p:txBody>
          <a:bodyPr>
            <a:noAutofit/>
          </a:bodyPr>
          <a:lstStyle/>
          <a:p>
            <a:r>
              <a:rPr lang="cs-CZ" sz="2400" dirty="0"/>
              <a:t>Zejména pro nastavení „zařazení do třídy podle §16, odst. 9 ŠZ“ je nezbytné včasné objednání do PPP. Nutné pro takové účely zvážit závažnost SVP (nejméně 3. stupeň PO).  </a:t>
            </a:r>
            <a:endParaRPr lang="cs-CZ" sz="800" dirty="0"/>
          </a:p>
          <a:p>
            <a:r>
              <a:rPr lang="cs-CZ" sz="2400" dirty="0"/>
              <a:t>Do běžných tříd E-oborů postačuje nižší stupeň PO nebo i žádná podpůrná opatření (není nutná návštěva PPP). </a:t>
            </a:r>
          </a:p>
          <a:p>
            <a:pPr marL="0" indent="0">
              <a:buNone/>
            </a:pPr>
            <a:r>
              <a:rPr lang="cs-CZ" sz="2400" dirty="0" smtClean="0"/>
              <a:t>Informace </a:t>
            </a:r>
            <a:r>
              <a:rPr lang="cs-CZ" sz="2400" dirty="0"/>
              <a:t>o podmínkách přijetí na zvolený obor na webových stránkách škol. </a:t>
            </a:r>
          </a:p>
        </p:txBody>
      </p:sp>
      <p:sp>
        <p:nvSpPr>
          <p:cNvPr id="4" name="Zástupný symbol pro zápatí 3">
            <a:extLst>
              <a:ext uri="{FF2B5EF4-FFF2-40B4-BE49-F238E27FC236}">
                <a16:creationId xmlns:a16="http://schemas.microsoft.com/office/drawing/2014/main" id="{5F6A0FFA-630B-42E0-BD69-A82E8CA38CA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A29EDF8-6616-41E8-9C66-1A80D88D03B2}"/>
              </a:ext>
            </a:extLst>
          </p:cNvPr>
          <p:cNvSpPr>
            <a:spLocks noGrp="1"/>
          </p:cNvSpPr>
          <p:nvPr>
            <p:ph type="sldNum" sz="quarter" idx="12"/>
          </p:nvPr>
        </p:nvSpPr>
        <p:spPr/>
        <p:txBody>
          <a:bodyPr/>
          <a:lstStyle/>
          <a:p>
            <a:fld id="{A280A51F-2B08-4E71-862C-8F71C6973A8A}" type="slidenum">
              <a:rPr lang="cs-CZ" smtClean="0"/>
              <a:t>5</a:t>
            </a:fld>
            <a:endParaRPr lang="cs-CZ"/>
          </a:p>
        </p:txBody>
      </p:sp>
    </p:spTree>
    <p:extLst>
      <p:ext uri="{BB962C8B-B14F-4D97-AF65-F5344CB8AC3E}">
        <p14:creationId xmlns:p14="http://schemas.microsoft.com/office/powerpoint/2010/main" val="1985772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1B660F-FDF5-4F21-A21A-0B05D3149983}"/>
              </a:ext>
            </a:extLst>
          </p:cNvPr>
          <p:cNvSpPr>
            <a:spLocks noGrp="1"/>
          </p:cNvSpPr>
          <p:nvPr>
            <p:ph type="title"/>
          </p:nvPr>
        </p:nvSpPr>
        <p:spPr>
          <a:xfrm>
            <a:off x="822960" y="286605"/>
            <a:ext cx="7543800" cy="1270188"/>
          </a:xfrm>
        </p:spPr>
        <p:txBody>
          <a:bodyPr>
            <a:normAutofit/>
          </a:bodyPr>
          <a:lstStyle/>
          <a:p>
            <a:r>
              <a:rPr lang="cs-CZ" sz="3200" dirty="0">
                <a:solidFill>
                  <a:schemeClr val="accent1">
                    <a:lumMod val="75000"/>
                  </a:schemeClr>
                </a:solidFill>
              </a:rPr>
              <a:t>Individuální vzdělávací plán na SŠ</a:t>
            </a:r>
          </a:p>
        </p:txBody>
      </p:sp>
      <p:sp>
        <p:nvSpPr>
          <p:cNvPr id="3" name="Zástupný obsah 2">
            <a:extLst>
              <a:ext uri="{FF2B5EF4-FFF2-40B4-BE49-F238E27FC236}">
                <a16:creationId xmlns:a16="http://schemas.microsoft.com/office/drawing/2014/main" id="{59DCA23A-B769-487E-BC41-56C12C1CFF5D}"/>
              </a:ext>
            </a:extLst>
          </p:cNvPr>
          <p:cNvSpPr>
            <a:spLocks noGrp="1"/>
          </p:cNvSpPr>
          <p:nvPr>
            <p:ph idx="1"/>
          </p:nvPr>
        </p:nvSpPr>
        <p:spPr>
          <a:xfrm>
            <a:off x="822959" y="1845734"/>
            <a:ext cx="7543801" cy="4463586"/>
          </a:xfrm>
        </p:spPr>
        <p:txBody>
          <a:bodyPr>
            <a:normAutofit fontScale="92500" lnSpcReduction="20000"/>
          </a:bodyPr>
          <a:lstStyle/>
          <a:p>
            <a:r>
              <a:rPr lang="cs-CZ" sz="2400" dirty="0"/>
              <a:t>IVP podle § 16 – doporučuje PPP dle závažnosti SVP, do té doby možno nastavit PLPP v rámci 1. stupně PO</a:t>
            </a:r>
            <a:r>
              <a:rPr lang="cs-CZ" sz="2400" dirty="0" smtClean="0"/>
              <a:t>.</a:t>
            </a:r>
            <a:endParaRPr lang="cs-CZ" dirty="0"/>
          </a:p>
          <a:p>
            <a:r>
              <a:rPr lang="cs-CZ" sz="2400" b="1" dirty="0"/>
              <a:t>IVP podle § 18 </a:t>
            </a:r>
            <a:r>
              <a:rPr lang="cs-CZ" sz="2400" dirty="0"/>
              <a:t>– bez návštěvy PPP, na základě žádosti zákonného zástupce/zletilého klienta</a:t>
            </a:r>
          </a:p>
          <a:p>
            <a:r>
              <a:rPr lang="cs-CZ" i="1" dirty="0"/>
              <a:t>Ředitel školy může s písemným doporučením školského poradenského zařízení povolit nezletilému žákovi se speciálními vzdělávacími potřebami nebo s mimořádným nadáním na žádost jeho zákonného zástupce a zletilému žákovi nebo studentovi se speciálními vzdělávacími potřebami nebo s mimořádným nadáním na jeho žádost vzdělávání podle individuálního vzdělávacího plánu. Ve středním vzdělávání nebo vyšším odborném vzdělávání může ředitel školy povolit vzdělávání podle individuálního vzdělávacího plánu i z jiných závažných důvodů. Ve středním vzdělávání nebo vyšším odborném vzdělávání povolí ředitel školy individuální vzdělávací plán žákovi nebo studentovi na základě potvrzení, že žák nebo student je sportovním reprezentantem České republiky ve sportovním odvětví, vydaného sportovní organizací zastupující toto sportovní odvětví v České republice, a to v souvislosti s touto skutečností.</a:t>
            </a:r>
          </a:p>
          <a:p>
            <a:endParaRPr lang="cs-CZ" dirty="0"/>
          </a:p>
          <a:p>
            <a:endParaRPr lang="cs-CZ" dirty="0"/>
          </a:p>
        </p:txBody>
      </p:sp>
      <p:sp>
        <p:nvSpPr>
          <p:cNvPr id="4" name="Zástupný symbol pro zápatí 3">
            <a:extLst>
              <a:ext uri="{FF2B5EF4-FFF2-40B4-BE49-F238E27FC236}">
                <a16:creationId xmlns:a16="http://schemas.microsoft.com/office/drawing/2014/main" id="{E427F587-1B92-4A13-9CBA-32F519C885E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C14B169-584C-4A45-B61C-5DED5A616A80}"/>
              </a:ext>
            </a:extLst>
          </p:cNvPr>
          <p:cNvSpPr>
            <a:spLocks noGrp="1"/>
          </p:cNvSpPr>
          <p:nvPr>
            <p:ph type="sldNum" sz="quarter" idx="12"/>
          </p:nvPr>
        </p:nvSpPr>
        <p:spPr/>
        <p:txBody>
          <a:bodyPr/>
          <a:lstStyle/>
          <a:p>
            <a:fld id="{A280A51F-2B08-4E71-862C-8F71C6973A8A}" type="slidenum">
              <a:rPr lang="cs-CZ" smtClean="0"/>
              <a:t>6</a:t>
            </a:fld>
            <a:endParaRPr lang="cs-CZ"/>
          </a:p>
        </p:txBody>
      </p:sp>
    </p:spTree>
    <p:extLst>
      <p:ext uri="{BB962C8B-B14F-4D97-AF65-F5344CB8AC3E}">
        <p14:creationId xmlns:p14="http://schemas.microsoft.com/office/powerpoint/2010/main" val="2429507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68A42D-D722-4D20-891E-508781B8C1E7}"/>
              </a:ext>
            </a:extLst>
          </p:cNvPr>
          <p:cNvSpPr>
            <a:spLocks noGrp="1"/>
          </p:cNvSpPr>
          <p:nvPr>
            <p:ph type="title"/>
          </p:nvPr>
        </p:nvSpPr>
        <p:spPr>
          <a:xfrm>
            <a:off x="800100" y="476672"/>
            <a:ext cx="7543800" cy="785638"/>
          </a:xfrm>
        </p:spPr>
        <p:txBody>
          <a:bodyPr>
            <a:normAutofit fontScale="90000"/>
          </a:bodyPr>
          <a:lstStyle/>
          <a:p>
            <a:r>
              <a:rPr lang="cs-CZ" dirty="0"/>
              <a:t/>
            </a:r>
            <a:br>
              <a:rPr lang="cs-CZ" dirty="0"/>
            </a:br>
            <a:r>
              <a:rPr lang="cs-CZ" dirty="0"/>
              <a:t/>
            </a:r>
            <a:br>
              <a:rPr lang="cs-CZ" dirty="0"/>
            </a:br>
            <a:r>
              <a:rPr lang="cs-CZ" sz="3600" dirty="0">
                <a:solidFill>
                  <a:schemeClr val="accent1">
                    <a:lumMod val="75000"/>
                  </a:schemeClr>
                </a:solidFill>
              </a:rPr>
              <a:t>Cizinci – Jazyková podpora na SŠ</a:t>
            </a:r>
          </a:p>
        </p:txBody>
      </p:sp>
      <p:sp>
        <p:nvSpPr>
          <p:cNvPr id="3" name="Zástupný obsah 2">
            <a:extLst>
              <a:ext uri="{FF2B5EF4-FFF2-40B4-BE49-F238E27FC236}">
                <a16:creationId xmlns:a16="http://schemas.microsoft.com/office/drawing/2014/main" id="{1966775E-AFF4-4B12-886F-2EB007E51911}"/>
              </a:ext>
            </a:extLst>
          </p:cNvPr>
          <p:cNvSpPr>
            <a:spLocks noGrp="1"/>
          </p:cNvSpPr>
          <p:nvPr>
            <p:ph idx="1"/>
          </p:nvPr>
        </p:nvSpPr>
        <p:spPr>
          <a:xfrm>
            <a:off x="830065" y="1824892"/>
            <a:ext cx="7543800" cy="4608512"/>
          </a:xfrm>
        </p:spPr>
        <p:txBody>
          <a:bodyPr>
            <a:normAutofit fontScale="85000" lnSpcReduction="20000"/>
          </a:bodyPr>
          <a:lstStyle/>
          <a:p>
            <a:r>
              <a:rPr lang="cs-CZ" sz="2400" dirty="0"/>
              <a:t>Každá škola - po nástupu žáka do SŠ – do týdne nutno rodiče informovat o možnosti jazykové podpory (i o případné jiné škole poskytující jazykovou podporu). </a:t>
            </a:r>
          </a:p>
          <a:p>
            <a:r>
              <a:rPr lang="cs-CZ" b="0" i="0" dirty="0">
                <a:solidFill>
                  <a:srgbClr val="333333"/>
                </a:solidFill>
                <a:effectLst/>
                <a:latin typeface="Roboto" panose="02000000000000000000" pitchFamily="2" charset="0"/>
              </a:rPr>
              <a:t>Dle novelizované vyhlášky s účinností</a:t>
            </a:r>
            <a:r>
              <a:rPr lang="cs-CZ" b="1" i="0" dirty="0">
                <a:solidFill>
                  <a:srgbClr val="333333"/>
                </a:solidFill>
                <a:effectLst/>
                <a:latin typeface="Roboto" panose="02000000000000000000" pitchFamily="2" charset="0"/>
              </a:rPr>
              <a:t> od 1.9.2024</a:t>
            </a:r>
            <a:r>
              <a:rPr lang="cs-CZ" b="0" i="0" dirty="0">
                <a:solidFill>
                  <a:srgbClr val="333333"/>
                </a:solidFill>
                <a:effectLst/>
                <a:latin typeface="Roboto" panose="02000000000000000000" pitchFamily="2" charset="0"/>
              </a:rPr>
              <a:t> určené školy poskytují </a:t>
            </a:r>
            <a:r>
              <a:rPr lang="cs-CZ" b="1" i="0" dirty="0">
                <a:solidFill>
                  <a:srgbClr val="333333"/>
                </a:solidFill>
                <a:effectLst/>
                <a:latin typeface="Roboto" panose="02000000000000000000" pitchFamily="2" charset="0"/>
              </a:rPr>
              <a:t>nejméně 100 hodin</a:t>
            </a:r>
            <a:r>
              <a:rPr lang="cs-CZ" b="0" i="0" dirty="0">
                <a:solidFill>
                  <a:srgbClr val="333333"/>
                </a:solidFill>
                <a:effectLst/>
                <a:latin typeface="Roboto" panose="02000000000000000000" pitchFamily="2" charset="0"/>
              </a:rPr>
              <a:t> a </a:t>
            </a:r>
            <a:r>
              <a:rPr lang="cs-CZ" b="1" i="0" dirty="0">
                <a:solidFill>
                  <a:srgbClr val="333333"/>
                </a:solidFill>
                <a:effectLst/>
                <a:latin typeface="Roboto" panose="02000000000000000000" pitchFamily="2" charset="0"/>
              </a:rPr>
              <a:t>nejvíce 400 hodin</a:t>
            </a:r>
            <a:r>
              <a:rPr lang="cs-CZ" b="0" i="0" dirty="0">
                <a:solidFill>
                  <a:srgbClr val="333333"/>
                </a:solidFill>
                <a:effectLst/>
                <a:latin typeface="Roboto" panose="02000000000000000000" pitchFamily="2" charset="0"/>
              </a:rPr>
              <a:t> po dobu nejvýše </a:t>
            </a:r>
            <a:r>
              <a:rPr lang="cs-CZ" b="1" i="0" dirty="0">
                <a:solidFill>
                  <a:srgbClr val="333333"/>
                </a:solidFill>
                <a:effectLst/>
                <a:latin typeface="Roboto" panose="02000000000000000000" pitchFamily="2" charset="0"/>
              </a:rPr>
              <a:t>30 měsíců výuky</a:t>
            </a:r>
            <a:r>
              <a:rPr lang="cs-CZ" dirty="0">
                <a:solidFill>
                  <a:srgbClr val="333333"/>
                </a:solidFill>
                <a:latin typeface="Roboto" panose="02000000000000000000" pitchFamily="2" charset="0"/>
              </a:rPr>
              <a:t> b</a:t>
            </a:r>
            <a:r>
              <a:rPr lang="cs-CZ" b="0" i="0" dirty="0">
                <a:solidFill>
                  <a:srgbClr val="333333"/>
                </a:solidFill>
                <a:effectLst/>
                <a:latin typeface="Roboto" panose="02000000000000000000" pitchFamily="2" charset="0"/>
              </a:rPr>
              <a:t>ezplatnou jazykovou přípravu (JP). Realizuje ji </a:t>
            </a:r>
            <a:r>
              <a:rPr lang="cs-CZ" b="1" i="0" dirty="0">
                <a:solidFill>
                  <a:srgbClr val="333333"/>
                </a:solidFill>
                <a:effectLst/>
                <a:latin typeface="Roboto" panose="02000000000000000000" pitchFamily="2" charset="0"/>
              </a:rPr>
              <a:t>škola určená </a:t>
            </a:r>
            <a:r>
              <a:rPr lang="cs-CZ" b="0" i="0" dirty="0">
                <a:solidFill>
                  <a:srgbClr val="333333"/>
                </a:solidFill>
                <a:effectLst/>
                <a:latin typeface="Roboto" panose="02000000000000000000" pitchFamily="2" charset="0"/>
              </a:rPr>
              <a:t>k poskytování jazykové přípravy, a to </a:t>
            </a:r>
            <a:r>
              <a:rPr lang="cs-CZ" b="1" i="0" dirty="0">
                <a:solidFill>
                  <a:srgbClr val="333333"/>
                </a:solidFill>
                <a:effectLst/>
                <a:latin typeface="Roboto" panose="02000000000000000000" pitchFamily="2" charset="0"/>
              </a:rPr>
              <a:t>pro žáky vlastní, i z jiných škol v kraji</a:t>
            </a:r>
            <a:r>
              <a:rPr lang="cs-CZ" b="0" i="0" dirty="0">
                <a:solidFill>
                  <a:srgbClr val="333333"/>
                </a:solidFill>
                <a:effectLst/>
                <a:latin typeface="Roboto" panose="02000000000000000000" pitchFamily="2" charset="0"/>
              </a:rPr>
              <a:t>.</a:t>
            </a:r>
          </a:p>
          <a:p>
            <a:r>
              <a:rPr lang="cs-CZ" sz="1700" i="1" dirty="0"/>
              <a:t>Dříve: Lex Ukrajina IV (platnost do 31.08.2024) pro žáky s dočasnou ochranou - Pro žáky SŠ - v ČR </a:t>
            </a:r>
            <a:r>
              <a:rPr lang="cs-CZ" sz="1700" i="1" dirty="0" err="1"/>
              <a:t>max</a:t>
            </a:r>
            <a:r>
              <a:rPr lang="cs-CZ" sz="1700" i="1" dirty="0"/>
              <a:t> 24 měsíců – mají nárok na bezplatnou jazykovou podporu - nejméně 100 hodin, max. 400 hod. /20 měsíců. Pokud jsou v ČR delší dobu, mohou být přidáni ke stávající skupině, pokud se tím nesníží kvalita vzdělávání ve skupině. </a:t>
            </a:r>
          </a:p>
          <a:p>
            <a:pPr marL="0" indent="0" algn="l">
              <a:buNone/>
            </a:pPr>
            <a:r>
              <a:rPr lang="cs-CZ" b="0" i="0" dirty="0">
                <a:solidFill>
                  <a:srgbClr val="333333"/>
                </a:solidFill>
                <a:effectLst/>
                <a:latin typeface="Roboto" panose="02000000000000000000" pitchFamily="2" charset="0"/>
              </a:rPr>
              <a:t>Komu: Žáci </a:t>
            </a:r>
            <a:r>
              <a:rPr lang="cs-CZ" b="1" i="0" dirty="0">
                <a:solidFill>
                  <a:srgbClr val="333333"/>
                </a:solidFill>
                <a:effectLst/>
                <a:latin typeface="Roboto" panose="02000000000000000000" pitchFamily="2" charset="0"/>
              </a:rPr>
              <a:t>s cizí státní příslušností (cizinci), </a:t>
            </a:r>
            <a:r>
              <a:rPr lang="cs-CZ" b="0" i="0" dirty="0">
                <a:solidFill>
                  <a:srgbClr val="333333"/>
                </a:solidFill>
                <a:effectLst/>
                <a:latin typeface="Roboto" panose="02000000000000000000" pitchFamily="2" charset="0"/>
              </a:rPr>
              <a:t>kteří </a:t>
            </a:r>
            <a:r>
              <a:rPr lang="cs-CZ" b="1" i="0" dirty="0">
                <a:solidFill>
                  <a:srgbClr val="333333"/>
                </a:solidFill>
                <a:effectLst/>
                <a:latin typeface="Roboto" panose="02000000000000000000" pitchFamily="2" charset="0"/>
              </a:rPr>
              <a:t>podají žádost </a:t>
            </a:r>
            <a:r>
              <a:rPr lang="cs-CZ" b="0" i="0" dirty="0">
                <a:solidFill>
                  <a:srgbClr val="333333"/>
                </a:solidFill>
                <a:effectLst/>
                <a:latin typeface="Roboto" panose="02000000000000000000" pitchFamily="2" charset="0"/>
              </a:rPr>
              <a:t>o zařazení do skupiny pro JP (zletilí žáci podávají vlastní, nezletilí prostřednictvím zákonného zástupce).</a:t>
            </a:r>
          </a:p>
          <a:p>
            <a:pPr marL="0" indent="0" algn="l">
              <a:buNone/>
            </a:pPr>
            <a:r>
              <a:rPr lang="cs-CZ" b="1" i="0" dirty="0">
                <a:solidFill>
                  <a:srgbClr val="333333"/>
                </a:solidFill>
                <a:effectLst/>
                <a:latin typeface="Roboto" panose="02000000000000000000" pitchFamily="2" charset="0"/>
              </a:rPr>
              <a:t>Podmínkou je</a:t>
            </a:r>
            <a:r>
              <a:rPr lang="cs-CZ" b="0" i="0" dirty="0">
                <a:solidFill>
                  <a:srgbClr val="333333"/>
                </a:solidFill>
                <a:effectLst/>
                <a:latin typeface="Roboto" panose="02000000000000000000" pitchFamily="2" charset="0"/>
              </a:rPr>
              <a:t>, aby se před podáním žádosti o zařazení do JP vzdělávali </a:t>
            </a:r>
            <a:r>
              <a:rPr lang="cs-CZ" b="1" i="0" dirty="0">
                <a:solidFill>
                  <a:srgbClr val="333333"/>
                </a:solidFill>
                <a:effectLst/>
                <a:latin typeface="Roboto" panose="02000000000000000000" pitchFamily="2" charset="0"/>
              </a:rPr>
              <a:t>na škole v ČR nejvýše 36 měsíců. </a:t>
            </a:r>
            <a:endParaRPr lang="cs-CZ" b="0" i="0" dirty="0">
              <a:solidFill>
                <a:srgbClr val="333333"/>
              </a:solidFill>
              <a:effectLst/>
              <a:latin typeface="Roboto" panose="02000000000000000000" pitchFamily="2" charset="0"/>
            </a:endParaRPr>
          </a:p>
          <a:p>
            <a:pPr marL="0" indent="0" algn="l">
              <a:buNone/>
            </a:pPr>
            <a:r>
              <a:rPr lang="cs-CZ" b="0" i="0" dirty="0">
                <a:solidFill>
                  <a:srgbClr val="333333"/>
                </a:solidFill>
                <a:effectLst/>
                <a:latin typeface="Roboto" panose="02000000000000000000" pitchFamily="2" charset="0"/>
              </a:rPr>
              <a:t>Ředitel určené školy </a:t>
            </a:r>
            <a:r>
              <a:rPr lang="cs-CZ" b="1" i="0" dirty="0">
                <a:solidFill>
                  <a:srgbClr val="333333"/>
                </a:solidFill>
                <a:effectLst/>
                <a:latin typeface="Roboto" panose="02000000000000000000" pitchFamily="2" charset="0"/>
              </a:rPr>
              <a:t>může </a:t>
            </a:r>
            <a:r>
              <a:rPr lang="cs-CZ" b="0" i="0" dirty="0">
                <a:solidFill>
                  <a:srgbClr val="333333"/>
                </a:solidFill>
                <a:effectLst/>
                <a:latin typeface="Roboto" panose="02000000000000000000" pitchFamily="2" charset="0"/>
              </a:rPr>
              <a:t>na základě vlastního posouzení </a:t>
            </a:r>
            <a:r>
              <a:rPr lang="cs-CZ" b="1" i="0" dirty="0">
                <a:solidFill>
                  <a:srgbClr val="333333"/>
                </a:solidFill>
                <a:effectLst/>
                <a:latin typeface="Roboto" panose="02000000000000000000" pitchFamily="2" charset="0"/>
              </a:rPr>
              <a:t>zařadit</a:t>
            </a:r>
            <a:r>
              <a:rPr lang="cs-CZ" b="0" i="0" dirty="0">
                <a:solidFill>
                  <a:srgbClr val="333333"/>
                </a:solidFill>
                <a:effectLst/>
                <a:latin typeface="Roboto" panose="02000000000000000000" pitchFamily="2" charset="0"/>
              </a:rPr>
              <a:t> do skupiny pro jazykovou přípravu</a:t>
            </a:r>
            <a:r>
              <a:rPr lang="cs-CZ" b="1" i="0" dirty="0">
                <a:solidFill>
                  <a:srgbClr val="333333"/>
                </a:solidFill>
                <a:effectLst/>
                <a:latin typeface="Roboto" panose="02000000000000000000" pitchFamily="2" charset="0"/>
              </a:rPr>
              <a:t> i jiné žáky</a:t>
            </a:r>
            <a:r>
              <a:rPr lang="cs-CZ" b="0" i="0" dirty="0">
                <a:solidFill>
                  <a:srgbClr val="333333"/>
                </a:solidFill>
                <a:effectLst/>
                <a:latin typeface="Roboto" panose="02000000000000000000" pitchFamily="2" charset="0"/>
              </a:rPr>
              <a:t> (kteří nesplňují podmínku předchozího bodu), a to i do vyššího počtu než 15 žáků, pokud to není na újmu kvality výuky.</a:t>
            </a:r>
          </a:p>
          <a:p>
            <a:endParaRPr lang="cs-CZ" dirty="0"/>
          </a:p>
        </p:txBody>
      </p:sp>
      <p:sp>
        <p:nvSpPr>
          <p:cNvPr id="4" name="Zástupný symbol pro zápatí 3">
            <a:extLst>
              <a:ext uri="{FF2B5EF4-FFF2-40B4-BE49-F238E27FC236}">
                <a16:creationId xmlns:a16="http://schemas.microsoft.com/office/drawing/2014/main" id="{9B72D8C9-0EC4-4FF7-839C-DFDBEDA0A5E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5A2B1F0-55B4-4041-B3A4-6969AE4A0867}"/>
              </a:ext>
            </a:extLst>
          </p:cNvPr>
          <p:cNvSpPr>
            <a:spLocks noGrp="1"/>
          </p:cNvSpPr>
          <p:nvPr>
            <p:ph type="sldNum" sz="quarter" idx="12"/>
          </p:nvPr>
        </p:nvSpPr>
        <p:spPr/>
        <p:txBody>
          <a:bodyPr/>
          <a:lstStyle/>
          <a:p>
            <a:fld id="{A280A51F-2B08-4E71-862C-8F71C6973A8A}" type="slidenum">
              <a:rPr lang="cs-CZ" smtClean="0"/>
              <a:t>7</a:t>
            </a:fld>
            <a:endParaRPr lang="cs-CZ"/>
          </a:p>
        </p:txBody>
      </p:sp>
    </p:spTree>
    <p:extLst>
      <p:ext uri="{BB962C8B-B14F-4D97-AF65-F5344CB8AC3E}">
        <p14:creationId xmlns:p14="http://schemas.microsoft.com/office/powerpoint/2010/main" val="2349384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71FC14-1281-48E5-B2B1-2D3BD7E64DB6}"/>
              </a:ext>
            </a:extLst>
          </p:cNvPr>
          <p:cNvSpPr>
            <a:spLocks noGrp="1"/>
          </p:cNvSpPr>
          <p:nvPr>
            <p:ph type="title"/>
          </p:nvPr>
        </p:nvSpPr>
        <p:spPr>
          <a:xfrm>
            <a:off x="822960" y="286605"/>
            <a:ext cx="7543800" cy="1270188"/>
          </a:xfrm>
        </p:spPr>
        <p:txBody>
          <a:bodyPr>
            <a:normAutofit/>
          </a:bodyPr>
          <a:lstStyle/>
          <a:p>
            <a:r>
              <a:rPr lang="cs-CZ" sz="3200" dirty="0">
                <a:solidFill>
                  <a:schemeClr val="accent1">
                    <a:lumMod val="75000"/>
                  </a:schemeClr>
                </a:solidFill>
              </a:rPr>
              <a:t>Z</a:t>
            </a:r>
            <a:r>
              <a:rPr lang="cs-CZ" sz="3200" dirty="0" smtClean="0">
                <a:solidFill>
                  <a:schemeClr val="accent1">
                    <a:lumMod val="75000"/>
                  </a:schemeClr>
                </a:solidFill>
              </a:rPr>
              <a:t>ohlednění cizinců u </a:t>
            </a:r>
            <a:r>
              <a:rPr lang="cs-CZ" sz="3200" dirty="0">
                <a:solidFill>
                  <a:schemeClr val="accent1">
                    <a:lumMod val="75000"/>
                  </a:schemeClr>
                </a:solidFill>
              </a:rPr>
              <a:t>závěrečných zkoušek a maturitních zkoušek</a:t>
            </a:r>
          </a:p>
        </p:txBody>
      </p:sp>
      <p:sp>
        <p:nvSpPr>
          <p:cNvPr id="3" name="Zástupný obsah 2">
            <a:extLst>
              <a:ext uri="{FF2B5EF4-FFF2-40B4-BE49-F238E27FC236}">
                <a16:creationId xmlns:a16="http://schemas.microsoft.com/office/drawing/2014/main" id="{351A9FE4-1C0E-4C3A-9DD4-454C7D4D046B}"/>
              </a:ext>
            </a:extLst>
          </p:cNvPr>
          <p:cNvSpPr>
            <a:spLocks noGrp="1"/>
          </p:cNvSpPr>
          <p:nvPr>
            <p:ph idx="1"/>
          </p:nvPr>
        </p:nvSpPr>
        <p:spPr>
          <a:xfrm>
            <a:off x="822960" y="1988840"/>
            <a:ext cx="7543801" cy="4023360"/>
          </a:xfrm>
        </p:spPr>
        <p:txBody>
          <a:bodyPr/>
          <a:lstStyle/>
          <a:p>
            <a:r>
              <a:rPr lang="cs-CZ" sz="2400" dirty="0"/>
              <a:t>Jen u 2. stupně PO a vyššího. </a:t>
            </a:r>
            <a:endParaRPr lang="cs-CZ" dirty="0"/>
          </a:p>
          <a:p>
            <a:endParaRPr lang="cs-CZ" sz="1000" dirty="0" smtClean="0"/>
          </a:p>
          <a:p>
            <a:r>
              <a:rPr lang="cs-CZ" sz="2400" dirty="0" smtClean="0"/>
              <a:t>Zohlednění </a:t>
            </a:r>
            <a:r>
              <a:rPr lang="cs-CZ" sz="2400" dirty="0"/>
              <a:t>u MZ není možné nastavit jen z důvodu jazykové bariéry. V kategorii SPUO nejsou zahrnuti žáci s jazykovou bariérou. </a:t>
            </a:r>
          </a:p>
          <a:p>
            <a:endParaRPr lang="cs-CZ" dirty="0"/>
          </a:p>
          <a:p>
            <a:r>
              <a:rPr lang="cs-CZ" sz="2400" dirty="0"/>
              <a:t>Bez návštěvy v PPP u MZ: zohlednění časové u těch, co studovali 4 roky z předchozí 8 let v zahraničí. </a:t>
            </a:r>
          </a:p>
          <a:p>
            <a:endParaRPr lang="cs-CZ" dirty="0"/>
          </a:p>
        </p:txBody>
      </p:sp>
      <p:sp>
        <p:nvSpPr>
          <p:cNvPr id="4" name="Zástupný symbol pro zápatí 3">
            <a:extLst>
              <a:ext uri="{FF2B5EF4-FFF2-40B4-BE49-F238E27FC236}">
                <a16:creationId xmlns:a16="http://schemas.microsoft.com/office/drawing/2014/main" id="{91FDD48B-2437-4E57-A426-0F9F1E3EE81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64CFD3F-7BCB-4CCA-951D-A8EC2B4FCEBB}"/>
              </a:ext>
            </a:extLst>
          </p:cNvPr>
          <p:cNvSpPr>
            <a:spLocks noGrp="1"/>
          </p:cNvSpPr>
          <p:nvPr>
            <p:ph type="sldNum" sz="quarter" idx="12"/>
          </p:nvPr>
        </p:nvSpPr>
        <p:spPr/>
        <p:txBody>
          <a:bodyPr/>
          <a:lstStyle/>
          <a:p>
            <a:fld id="{A280A51F-2B08-4E71-862C-8F71C6973A8A}" type="slidenum">
              <a:rPr lang="cs-CZ" smtClean="0"/>
              <a:t>8</a:t>
            </a:fld>
            <a:endParaRPr lang="cs-CZ"/>
          </a:p>
        </p:txBody>
      </p:sp>
    </p:spTree>
    <p:extLst>
      <p:ext uri="{BB962C8B-B14F-4D97-AF65-F5344CB8AC3E}">
        <p14:creationId xmlns:p14="http://schemas.microsoft.com/office/powerpoint/2010/main" val="21732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AFA107-F611-435D-B13C-745AE2380403}"/>
              </a:ext>
            </a:extLst>
          </p:cNvPr>
          <p:cNvSpPr>
            <a:spLocks noGrp="1"/>
          </p:cNvSpPr>
          <p:nvPr>
            <p:ph type="title"/>
          </p:nvPr>
        </p:nvSpPr>
        <p:spPr>
          <a:xfrm>
            <a:off x="822960" y="286605"/>
            <a:ext cx="7543800" cy="1054164"/>
          </a:xfrm>
        </p:spPr>
        <p:txBody>
          <a:bodyPr>
            <a:normAutofit/>
          </a:bodyPr>
          <a:lstStyle/>
          <a:p>
            <a:r>
              <a:rPr lang="cs-CZ" sz="3200" dirty="0">
                <a:solidFill>
                  <a:schemeClr val="accent1">
                    <a:lumMod val="75000"/>
                  </a:schemeClr>
                </a:solidFill>
              </a:rPr>
              <a:t>K závěrečným zkouškám obecně</a:t>
            </a:r>
          </a:p>
        </p:txBody>
      </p:sp>
      <p:sp>
        <p:nvSpPr>
          <p:cNvPr id="3" name="Zástupný obsah 2">
            <a:extLst>
              <a:ext uri="{FF2B5EF4-FFF2-40B4-BE49-F238E27FC236}">
                <a16:creationId xmlns:a16="http://schemas.microsoft.com/office/drawing/2014/main" id="{429819AA-364E-46D8-AC65-FE35115DC491}"/>
              </a:ext>
            </a:extLst>
          </p:cNvPr>
          <p:cNvSpPr>
            <a:spLocks noGrp="1"/>
          </p:cNvSpPr>
          <p:nvPr>
            <p:ph idx="1"/>
          </p:nvPr>
        </p:nvSpPr>
        <p:spPr>
          <a:xfrm>
            <a:off x="875550" y="2060848"/>
            <a:ext cx="7543801" cy="4023360"/>
          </a:xfrm>
        </p:spPr>
        <p:txBody>
          <a:bodyPr/>
          <a:lstStyle/>
          <a:p>
            <a:r>
              <a:rPr lang="cs-CZ" sz="2400" dirty="0"/>
              <a:t>Zohlednění k ZZ je vymezeno v Doporučení ŠPZ v  oddíle E. Vychází z již nastavených opatřeních při studiu. </a:t>
            </a:r>
          </a:p>
          <a:p>
            <a:r>
              <a:rPr lang="cs-CZ" sz="2400" dirty="0"/>
              <a:t>Časové zvýhodnění u praktických zkoušek je nutno zvážit v souvislosti s nároky ZZ, se SVP žáka a s možnostmi školy. </a:t>
            </a:r>
          </a:p>
          <a:p>
            <a:r>
              <a:rPr lang="cs-CZ" sz="2400" dirty="0"/>
              <a:t>Vycházíme z informací ze školního dotazníku a také z našeho návrhu PO. </a:t>
            </a:r>
          </a:p>
          <a:p>
            <a:endParaRPr lang="cs-CZ" dirty="0"/>
          </a:p>
        </p:txBody>
      </p:sp>
      <p:sp>
        <p:nvSpPr>
          <p:cNvPr id="4" name="Zástupný symbol pro zápatí 3">
            <a:extLst>
              <a:ext uri="{FF2B5EF4-FFF2-40B4-BE49-F238E27FC236}">
                <a16:creationId xmlns:a16="http://schemas.microsoft.com/office/drawing/2014/main" id="{A4897FDB-1CDE-421F-B3D1-27D46F980DD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F88173C-6160-4429-B6D8-A1DF481D016E}"/>
              </a:ext>
            </a:extLst>
          </p:cNvPr>
          <p:cNvSpPr>
            <a:spLocks noGrp="1"/>
          </p:cNvSpPr>
          <p:nvPr>
            <p:ph type="sldNum" sz="quarter" idx="12"/>
          </p:nvPr>
        </p:nvSpPr>
        <p:spPr/>
        <p:txBody>
          <a:bodyPr/>
          <a:lstStyle/>
          <a:p>
            <a:fld id="{A280A51F-2B08-4E71-862C-8F71C6973A8A}" type="slidenum">
              <a:rPr lang="cs-CZ" smtClean="0"/>
              <a:t>9</a:t>
            </a:fld>
            <a:endParaRPr lang="cs-CZ"/>
          </a:p>
        </p:txBody>
      </p:sp>
    </p:spTree>
    <p:extLst>
      <p:ext uri="{BB962C8B-B14F-4D97-AF65-F5344CB8AC3E}">
        <p14:creationId xmlns:p14="http://schemas.microsoft.com/office/powerpoint/2010/main" val="12239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Aerodynamik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3855</TotalTime>
  <Words>845</Words>
  <Application>Microsoft Office PowerPoint</Application>
  <PresentationFormat>Předvádění na obrazovce (4:3)</PresentationFormat>
  <Paragraphs>79</Paragraphs>
  <Slides>12</Slides>
  <Notes>2</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12</vt:i4>
      </vt:variant>
    </vt:vector>
  </HeadingPairs>
  <TitlesOfParts>
    <vt:vector size="20" baseType="lpstr">
      <vt:lpstr>Arial</vt:lpstr>
      <vt:lpstr>Calibri</vt:lpstr>
      <vt:lpstr>Gungsuh</vt:lpstr>
      <vt:lpstr>Roboto</vt:lpstr>
      <vt:lpstr>Times New Roman</vt:lpstr>
      <vt:lpstr>Trebuchet MS</vt:lpstr>
      <vt:lpstr>Wingdings</vt:lpstr>
      <vt:lpstr>Retrospektiva</vt:lpstr>
      <vt:lpstr>Prezentace aplikace PowerPoint</vt:lpstr>
      <vt:lpstr>Úvodem…</vt:lpstr>
      <vt:lpstr>Informace ze školy pro efektivní nastavení PO</vt:lpstr>
      <vt:lpstr>Po nástupu na SŠ</vt:lpstr>
      <vt:lpstr>E-obory</vt:lpstr>
      <vt:lpstr>Individuální vzdělávací plán na SŠ</vt:lpstr>
      <vt:lpstr>  Cizinci – Jazyková podpora na SŠ</vt:lpstr>
      <vt:lpstr>Zohlednění cizinců u závěrečných zkoušek a maturitních zkoušek</vt:lpstr>
      <vt:lpstr>K závěrečným zkouškám obecně</vt:lpstr>
      <vt:lpstr>K maturitním zkouškách obecně</vt:lpstr>
      <vt:lpstr>Žáci s OMJ a přijímací řízení</vt:lpstr>
      <vt:lpstr>Dotazy, diskuse.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Odborný seminář pro výchovné poradce ZŠ</dc:title>
  <dc:creator>sona.baldrmannova@pppbrnozachova.cz</dc:creator>
  <cp:lastModifiedBy>Uzivatel</cp:lastModifiedBy>
  <cp:revision>311</cp:revision>
  <cp:lastPrinted>2019-08-27T12:58:08Z</cp:lastPrinted>
  <dcterms:created xsi:type="dcterms:W3CDTF">2015-10-27T08:31:09Z</dcterms:created>
  <dcterms:modified xsi:type="dcterms:W3CDTF">2024-11-14T10:04:20Z</dcterms:modified>
</cp:coreProperties>
</file>