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1" r:id="rId3"/>
    <p:sldId id="352" r:id="rId4"/>
    <p:sldId id="348" r:id="rId5"/>
    <p:sldId id="349" r:id="rId6"/>
    <p:sldId id="332" r:id="rId7"/>
    <p:sldId id="353" r:id="rId8"/>
    <p:sldId id="358" r:id="rId9"/>
    <p:sldId id="359" r:id="rId10"/>
    <p:sldId id="355" r:id="rId11"/>
    <p:sldId id="354" r:id="rId12"/>
    <p:sldId id="356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8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6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C445D580-6FD1-441C-B0EA-94212CEB89CC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998EE69B-3684-443F-8103-662321D790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794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88913B0D-4481-434E-9AE3-7A8D10B35C8A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4FAA1B3A-39B2-4266-B23C-6DBB936052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866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A1B3A-39B2-4266-B23C-6DBB9360527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359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AA1B3A-39B2-4266-B23C-6DBB9360527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894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AA1B3A-39B2-4266-B23C-6DBB9360527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387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AA1B3A-39B2-4266-B23C-6DBB9360527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85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6D82-200C-4F13-BAB5-78C9C7590DBA}" type="datetime1">
              <a:rPr lang="cs-CZ" smtClean="0"/>
              <a:t>02.10.2022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29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DFC96-D6F3-46AC-B323-08CF065E3B9D}" type="datetime1">
              <a:rPr lang="cs-CZ" smtClean="0"/>
              <a:t>02.10.2022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61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8D60-5C85-44E8-B000-97E7B64118FE}" type="datetime1">
              <a:rPr lang="cs-CZ" smtClean="0"/>
              <a:t>02.10.2022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5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E416-44D2-4646-95F0-A23FF77AEE38}" type="datetime1">
              <a:rPr lang="cs-CZ" smtClean="0"/>
              <a:t>02.10.2022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99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CCD8-1886-4AB7-8FEA-5D96217F1796}" type="datetime1">
              <a:rPr lang="cs-CZ" smtClean="0"/>
              <a:t>02.10.2022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0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CB0F-20A2-425B-A9EE-C71C3AA51F93}" type="datetime1">
              <a:rPr lang="cs-CZ" smtClean="0"/>
              <a:t>02.10.2022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37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6016-8681-4F34-AF79-3FFFD41A5ECA}" type="datetime1">
              <a:rPr lang="cs-CZ" smtClean="0"/>
              <a:t>02.10.2022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98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6C9B-E004-4838-88E9-CF1FDEF921C0}" type="datetime1">
              <a:rPr lang="cs-CZ" smtClean="0"/>
              <a:t>02.10.2022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72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43F2-A668-4684-BDE8-6B5A7237BFA0}" type="datetime1">
              <a:rPr lang="cs-CZ" smtClean="0"/>
              <a:t>02.10.2022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4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2DD79C5-6553-4CD7-87AB-BC94B0954FFF}" type="datetime1">
              <a:rPr lang="cs-CZ" smtClean="0"/>
              <a:t>02.10.2022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54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4183-FCFC-4761-B775-68E651A72E96}" type="datetime1">
              <a:rPr lang="cs-CZ" smtClean="0"/>
              <a:t>02.10.2022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06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95A7434-8EF9-45FD-B529-97C5DA00AA59}" type="datetime1">
              <a:rPr lang="cs-CZ" smtClean="0"/>
              <a:t>02.10.2022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26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1800454"/>
            <a:ext cx="7704856" cy="2564650"/>
          </a:xfrm>
        </p:spPr>
        <p:txBody>
          <a:bodyPr>
            <a:normAutofit/>
          </a:bodyPr>
          <a:lstStyle/>
          <a:p>
            <a:endParaRPr lang="cs-CZ" sz="2400" b="1" dirty="0">
              <a:solidFill>
                <a:schemeClr val="accent4">
                  <a:lumMod val="75000"/>
                </a:schemeClr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4365104"/>
            <a:ext cx="7315200" cy="1504672"/>
          </a:xfrm>
        </p:spPr>
        <p:txBody>
          <a:bodyPr>
            <a:normAutofit/>
          </a:bodyPr>
          <a:lstStyle/>
          <a:p>
            <a:endParaRPr lang="cs-CZ" dirty="0">
              <a:latin typeface="Trebuchet MS" panose="020B0603020202020204" pitchFamily="34" charset="0"/>
            </a:endParaRPr>
          </a:p>
          <a:p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48829"/>
            <a:ext cx="4248472" cy="86161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921192" y="1772816"/>
            <a:ext cx="753122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4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Setkání </a:t>
            </a:r>
          </a:p>
          <a:p>
            <a:pPr algn="ctr">
              <a:defRPr/>
            </a:pPr>
            <a:r>
              <a:rPr lang="cs-CZ" sz="44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výchovných poradců základních škol</a:t>
            </a:r>
            <a:endParaRPr kumimoji="0" lang="cs-CZ" sz="4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rebuchet MS" panose="020B0603020202020204" pitchFamily="34" charset="0"/>
              <a:ea typeface="Gungsuh" panose="02030600000101010101" pitchFamily="18" charset="-127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755576" y="5157192"/>
            <a:ext cx="7704856" cy="712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4F81BD"/>
              </a:buClr>
              <a:defRPr/>
            </a:pPr>
            <a:r>
              <a:rPr lang="cs-CZ" b="1" dirty="0">
                <a:solidFill>
                  <a:srgbClr val="1F497D"/>
                </a:solidFill>
                <a:latin typeface="+mj-lt"/>
              </a:rPr>
              <a:t>3.10.2022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52EC9C-42C3-4A99-93EF-486E5FC99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9A27F6-FDB1-4C50-B8CD-EB324BE2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65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C7508-06AC-422A-83C7-15F391F1D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26172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Poradenská služba- přípravná třída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12082C-1FA0-4F11-885B-05A454F04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844824"/>
            <a:ext cx="7543801" cy="417646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7200" dirty="0">
                <a:solidFill>
                  <a:schemeClr val="tx1"/>
                </a:solidFill>
              </a:rPr>
              <a:t>Přípravné třídy</a:t>
            </a:r>
            <a:r>
              <a:rPr lang="cs-CZ" sz="7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základní školy - § 47 ŠZ</a:t>
            </a:r>
          </a:p>
          <a:p>
            <a:pPr>
              <a:lnSpc>
                <a:spcPct val="120000"/>
              </a:lnSpc>
            </a:pPr>
            <a:r>
              <a:rPr lang="cs-CZ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(1) …………přípravné třídy základní školy pro děti </a:t>
            </a:r>
            <a:r>
              <a:rPr lang="cs-CZ" sz="7200" b="1" dirty="0">
                <a:solidFill>
                  <a:schemeClr val="tx1"/>
                </a:solidFill>
              </a:rPr>
              <a:t>v posledním roce před zahájením povinné školní docházky</a:t>
            </a:r>
            <a:r>
              <a:rPr lang="cs-CZ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u kterých je předpoklad, že zařazení do přípravné třídy </a:t>
            </a:r>
            <a:r>
              <a:rPr lang="cs-CZ" sz="7200" b="1" dirty="0">
                <a:solidFill>
                  <a:schemeClr val="accent1">
                    <a:lumMod val="50000"/>
                  </a:schemeClr>
                </a:solidFill>
              </a:rPr>
              <a:t>vyrovná jejich vývoj</a:t>
            </a:r>
            <a:r>
              <a:rPr lang="cs-CZ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cs-CZ" sz="7200" b="1" dirty="0">
                <a:solidFill>
                  <a:schemeClr val="tx1"/>
                </a:solidFill>
              </a:rPr>
              <a:t>přednostně děti, kterým byl povolen odklad povinné školní docházky</a:t>
            </a:r>
            <a:r>
              <a:rPr lang="cs-CZ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 ……..</a:t>
            </a:r>
          </a:p>
          <a:p>
            <a:pPr>
              <a:lnSpc>
                <a:spcPct val="120000"/>
              </a:lnSpc>
            </a:pPr>
            <a:r>
              <a:rPr lang="cs-CZ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(2) O zařazování žáků do přípravné třídy základní školy rozhoduje ředitel školy na žádost zákonného zástupce dítěte a </a:t>
            </a:r>
            <a:r>
              <a:rPr lang="cs-CZ" sz="7200" b="1" dirty="0">
                <a:solidFill>
                  <a:schemeClr val="tx1"/>
                </a:solidFill>
              </a:rPr>
              <a:t>na základě písemného doporučení školského poradenského zařízení</a:t>
            </a:r>
            <a:r>
              <a:rPr lang="cs-CZ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které k žádosti přiloží zákonný zástupce. Obsah vzdělávání v přípravné třídě je součástí školního vzdělávacího programu.</a:t>
            </a:r>
          </a:p>
          <a:p>
            <a:pPr marL="0" indent="0">
              <a:buNone/>
            </a:pPr>
            <a:r>
              <a:rPr lang="cs-CZ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Není určeno pro děti, kterým nebyl doporučen předčasný nástup ani děti, u kterých ZZ o předčasném nástupu ŠD uvažují.</a:t>
            </a:r>
          </a:p>
          <a:p>
            <a:pPr marL="0" indent="0">
              <a:buNone/>
            </a:pPr>
            <a:r>
              <a:rPr lang="cs-CZ" sz="5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C4BAEE-7946-4E83-AADA-D9E272A3D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DE4C21-37D1-48CB-8408-28BCF82FB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140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03C1B3-B023-41B6-ABEE-D044E9E8E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Zastoupení dítěte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54A17B-94D4-4438-814F-7D1362F55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8000" dirty="0"/>
              <a:t>OZ § 892 (2) </a:t>
            </a:r>
            <a:r>
              <a:rPr lang="cs-CZ" sz="8000" b="1" dirty="0"/>
              <a:t>Rodiče zastupují dítě společně, jednat však může   každý z nich...</a:t>
            </a:r>
            <a:endParaRPr lang="cs-CZ" sz="8000" dirty="0"/>
          </a:p>
          <a:p>
            <a:r>
              <a:rPr lang="cs-CZ" sz="8000" dirty="0"/>
              <a:t>Platí tedy, že jedná-li ZZ sám vůči třetí osobě (i PPP), která je v dobré víře, má se za to, že jedná se souhlasem druhého rodiče.</a:t>
            </a:r>
          </a:p>
          <a:p>
            <a:r>
              <a:rPr lang="cs-CZ" sz="8000" dirty="0"/>
              <a:t>Pokud nic nenasvědčuje neshodě ZZ dítěte ohledně předmětu jednání, jednáním s jedním z nich není porušena žádná zákonná povinnost.</a:t>
            </a:r>
          </a:p>
          <a:p>
            <a:endParaRPr lang="cs-CZ" sz="8000" dirty="0"/>
          </a:p>
          <a:p>
            <a:r>
              <a:rPr lang="cs-CZ" sz="8000" b="1" dirty="0"/>
              <a:t>V případě informace o neshodě je nutné bezprostřední jednání také s druhým ZZ. </a:t>
            </a:r>
          </a:p>
          <a:p>
            <a:r>
              <a:rPr lang="cs-CZ" sz="8000" b="1" dirty="0"/>
              <a:t>Pracovník PPP je povinen ho informovat o poradenské službě, průběhu, výstupech, poskytnout Zprávu a Doporučení, pokud byly vydány. </a:t>
            </a:r>
          </a:p>
          <a:p>
            <a:endParaRPr lang="cs-CZ" sz="8000" dirty="0"/>
          </a:p>
          <a:p>
            <a:endParaRPr lang="cs-CZ" sz="8000" b="1" dirty="0"/>
          </a:p>
          <a:p>
            <a:endParaRPr lang="cs-CZ" sz="8000" dirty="0"/>
          </a:p>
          <a:p>
            <a:pPr marL="0" indent="0">
              <a:buNone/>
            </a:pPr>
            <a:r>
              <a:rPr lang="cs-CZ" sz="8000" b="1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CE8770-9807-4A18-A7F9-B693585C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64FB34-5F88-4955-A15D-163251E73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93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03C1B3-B023-41B6-ABEE-D044E9E8E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Práva a povinnosti ZZ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54A17B-94D4-4438-814F-7D1362F55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/>
              <a:t> Na informace spojené s poskytováním poradenských služeb.</a:t>
            </a:r>
          </a:p>
          <a:p>
            <a:endParaRPr lang="cs-CZ" sz="8000" dirty="0"/>
          </a:p>
          <a:p>
            <a:r>
              <a:rPr lang="cs-CZ" sz="8000" dirty="0"/>
              <a:t>Se ZZ je projednáván  mj. návrh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/>
              <a:t>  obsahu zprávy,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/>
              <a:t>  obsahu doporučení pro vzdělávání žáka se SVP.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8000" dirty="0"/>
          </a:p>
          <a:p>
            <a:r>
              <a:rPr lang="cs-CZ" sz="8000" dirty="0"/>
              <a:t>K uvedenému má ZZ možnost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/>
              <a:t> se vyjádřit při závěrečné nebo jiné sjednané konzultaci,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/>
              <a:t> podat návrh na revizi,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/>
              <a:t> podat podnět ČŠI.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b="1" dirty="0"/>
          </a:p>
          <a:p>
            <a:endParaRPr lang="cs-CZ" sz="8000" dirty="0"/>
          </a:p>
          <a:p>
            <a:pPr marL="0" indent="0">
              <a:buNone/>
            </a:pPr>
            <a:r>
              <a:rPr lang="cs-CZ" sz="8000" b="1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CE8770-9807-4A18-A7F9-B693585C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64FB34-5F88-4955-A15D-163251E73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672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620687"/>
            <a:ext cx="7543800" cy="936105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Poradenská služba – komunikace se školami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96764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 ŠPZ při posuzování SVP vychází z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informací o dosavadním průběhu vzdělávání žáka ve škole,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informací školy o PO 1.st. poskytovaných žákovi, </a:t>
            </a:r>
            <a:endParaRPr lang="cs-CZ" dirty="0"/>
          </a:p>
          <a:p>
            <a:r>
              <a:rPr lang="cs-CZ" dirty="0"/>
              <a:t>- </a:t>
            </a:r>
            <a:r>
              <a:rPr lang="cs-CZ" b="1" dirty="0">
                <a:solidFill>
                  <a:schemeClr val="tx1"/>
                </a:solidFill>
              </a:rPr>
              <a:t>podmínek školy, ve které se žák vzdělává nebo se bude    vzdělávat, </a:t>
            </a:r>
          </a:p>
          <a:p>
            <a:r>
              <a:rPr lang="cs-CZ" dirty="0"/>
              <a:t>- údajů o dosavadní spolupráci žáka s ŠPZ, </a:t>
            </a:r>
          </a:p>
          <a:p>
            <a:r>
              <a:rPr lang="cs-CZ" dirty="0"/>
              <a:t>- posouzení zdravotního stavu. 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1471400" lvl="8" indent="0">
              <a:buNone/>
            </a:pPr>
            <a:endParaRPr lang="cs-CZ" dirty="0"/>
          </a:p>
          <a:p>
            <a:pPr lvl="0"/>
            <a:r>
              <a:rPr lang="cs-CZ" dirty="0"/>
              <a:t>                                  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Školní dotazník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C610FC-C1C2-41EA-9176-62B4C2988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6549A6-181A-4439-80F6-C6315109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2</a:t>
            </a:fld>
            <a:endParaRPr lang="cs-CZ"/>
          </a:p>
        </p:txBody>
      </p:sp>
      <p:sp>
        <p:nvSpPr>
          <p:cNvPr id="7" name="Šipka dolů 10">
            <a:extLst>
              <a:ext uri="{FF2B5EF4-FFF2-40B4-BE49-F238E27FC236}">
                <a16:creationId xmlns:a16="http://schemas.microsoft.com/office/drawing/2014/main" id="{85B81126-C1B7-42F7-A578-8E71AB0925F3}"/>
              </a:ext>
            </a:extLst>
          </p:cNvPr>
          <p:cNvSpPr/>
          <p:nvPr/>
        </p:nvSpPr>
        <p:spPr>
          <a:xfrm>
            <a:off x="4594859" y="4797152"/>
            <a:ext cx="484632" cy="762384"/>
          </a:xfrm>
          <a:prstGeom prst="downArrow">
            <a:avLst>
              <a:gd name="adj1" fmla="val 4802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311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257FC5-B123-4D08-8667-37741227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960774"/>
            <a:ext cx="7543800" cy="828641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Školní dotazník</a:t>
            </a:r>
            <a:endParaRPr lang="cs-CZ" sz="28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9F2AFD-1AEA-4A0C-AEFD-C5C7CDCBD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Komunikovat mezi školou a rodinou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 informace z pedagogické diagnostiky,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 mohou být uvedeny ve zprávě a doporučení.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6390A19-8DB3-4B3E-B410-75DD94AED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E99E10-350D-4807-95DD-353EA5D3C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76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620687"/>
            <a:ext cx="7543800" cy="936105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Poradenská služba – komunikace se školami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967642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b="1" dirty="0"/>
              <a:t> 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Konzultace se školou k PO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od 2.st.PO výše,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způsoby komunikace – dle osvědčené praxe se školou; </a:t>
            </a:r>
          </a:p>
          <a:p>
            <a:pPr marL="201168" lvl="1" indent="0">
              <a:buNone/>
            </a:pPr>
            <a:r>
              <a:rPr lang="cs-CZ" sz="2000" dirty="0"/>
              <a:t>  nutné je  vždy komunikovat zásadní PO (stupeň PO, IVP, PSPP, </a:t>
            </a:r>
          </a:p>
          <a:p>
            <a:pPr marL="201168" lvl="1" indent="0">
              <a:buNone/>
            </a:pPr>
            <a:r>
              <a:rPr lang="cs-CZ" sz="2000" dirty="0"/>
              <a:t>  AP, ….).</a:t>
            </a:r>
          </a:p>
          <a:p>
            <a:pPr marL="201168" lvl="1" indent="0">
              <a:buNone/>
            </a:pPr>
            <a:endParaRPr lang="cs-CZ" sz="2000" dirty="0"/>
          </a:p>
          <a:p>
            <a:pPr marL="0" lvl="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 Poskytování PO 2.-5.stupně školou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bezodkladně po obdržení doporučení ŠPZ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(zasíláme DS),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a poté, co zletilý žák nebo zákonný zástupce žáka udělil ve škole nebo školském zařízení </a:t>
            </a:r>
            <a:r>
              <a:rPr lang="cs-CZ" sz="2000" u="sng" dirty="0"/>
              <a:t>písemný informovaný souhlas </a:t>
            </a:r>
            <a:r>
              <a:rPr lang="cs-CZ" sz="2000" dirty="0"/>
              <a:t>s jejich poskytováním. </a:t>
            </a:r>
          </a:p>
          <a:p>
            <a:pPr marL="201168" lvl="1" indent="0">
              <a:buNone/>
            </a:pPr>
            <a:endParaRPr lang="cs-CZ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Důležité- seznámení všech vyučujících s PO žáka.</a:t>
            </a:r>
          </a:p>
          <a:p>
            <a:pPr marL="201168" lvl="1" indent="0">
              <a:buNone/>
            </a:pPr>
            <a:endParaRPr lang="cs-CZ" sz="2000" dirty="0"/>
          </a:p>
          <a:p>
            <a:pPr marL="201168" lvl="1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dirty="0"/>
              <a:t> 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pPr lvl="0"/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C610FC-C1C2-41EA-9176-62B4C2988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6549A6-181A-4439-80F6-C6315109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93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620687"/>
            <a:ext cx="7543800" cy="936105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Poradenská služba – komunikace se školami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96764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Poskytování PO </a:t>
            </a:r>
            <a:r>
              <a:rPr lang="cs-CZ" dirty="0"/>
              <a:t>škola ve spolupráci s ŠPZ, žákem a ZZ žáka průběžně vyhodnocuje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/>
              <a:t> ostatní PO ve lhůtě přiměřené povaze SVP a době platnosti doporučení.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/>
              <a:t> nejpozději do 1 roku DPP; včetně rozsahu hodin- AP</a:t>
            </a:r>
            <a:r>
              <a:rPr lang="cs-CZ" sz="1600" dirty="0"/>
              <a:t>, </a:t>
            </a:r>
            <a:r>
              <a:rPr lang="cs-CZ" sz="1400" dirty="0"/>
              <a:t>tlumočníka českého znakového jazyka, přepisovatele pro neslyšící nebo možnosti působení osob poskytujících žákovi po dobu jeho pobytu ve škole podporu podle jiných právních předpisů.</a:t>
            </a:r>
          </a:p>
          <a:p>
            <a:pPr marL="0" lvl="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Naplňování IVP </a:t>
            </a:r>
            <a:r>
              <a:rPr lang="cs-CZ" dirty="0"/>
              <a:t>ŠPZ ve spolupráci se školou sleduje a nejméně 1x/rok vyhodnocuje </a:t>
            </a:r>
            <a:r>
              <a:rPr lang="cs-CZ" sz="1400" dirty="0"/>
              <a:t>(při návštěvě školy, emailem, </a:t>
            </a:r>
            <a:r>
              <a:rPr lang="cs-CZ" sz="1400" dirty="0" err="1"/>
              <a:t>příp.telefonicky</a:t>
            </a:r>
            <a:r>
              <a:rPr lang="cs-CZ" sz="1400" dirty="0"/>
              <a:t>).</a:t>
            </a:r>
          </a:p>
          <a:p>
            <a:r>
              <a:rPr lang="cs-CZ" sz="2000" dirty="0"/>
              <a:t>                                                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           Vyhodnocení podpůrných opatření 2.- 5. stupně              	zaměřených na pomoc žákovi a jejich úspěšnost </a:t>
            </a:r>
          </a:p>
          <a:p>
            <a:endParaRPr lang="cs-CZ" dirty="0"/>
          </a:p>
          <a:p>
            <a:pPr lvl="0"/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C610FC-C1C2-41EA-9176-62B4C2988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6549A6-181A-4439-80F6-C6315109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5</a:t>
            </a:fld>
            <a:endParaRPr lang="cs-CZ"/>
          </a:p>
        </p:txBody>
      </p:sp>
      <p:sp>
        <p:nvSpPr>
          <p:cNvPr id="6" name="Šipka dolů 10">
            <a:extLst>
              <a:ext uri="{FF2B5EF4-FFF2-40B4-BE49-F238E27FC236}">
                <a16:creationId xmlns:a16="http://schemas.microsoft.com/office/drawing/2014/main" id="{312E4918-0D32-4810-9BA6-AE84C39FE154}"/>
              </a:ext>
            </a:extLst>
          </p:cNvPr>
          <p:cNvSpPr/>
          <p:nvPr/>
        </p:nvSpPr>
        <p:spPr>
          <a:xfrm>
            <a:off x="4087368" y="4725144"/>
            <a:ext cx="484632" cy="618368"/>
          </a:xfrm>
          <a:prstGeom prst="downArrow">
            <a:avLst>
              <a:gd name="adj1" fmla="val 4802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488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620687"/>
            <a:ext cx="7543800" cy="936105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Podpůrné opatření IVP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96764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8000" dirty="0"/>
              <a:t>Doporučení IVP podtrhuje závažnost SVP žáka, zdůrazňuje jeho SVP.</a:t>
            </a:r>
            <a:endParaRPr lang="cs-CZ" sz="8000" b="1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8000" b="1" dirty="0"/>
              <a:t>  Příklady odůvodněných případů doporučení IVP:  </a:t>
            </a:r>
            <a:r>
              <a:rPr lang="cs-CZ" sz="8000" dirty="0"/>
              <a:t>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8000" dirty="0"/>
              <a:t>  zásadní úpravy organizace vzdělávání, obsahu či výstupů vzdělávání nad rámec RVP; pokud nemá škola ve ŠVP upravené očekávané výstupy,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8000" dirty="0"/>
              <a:t>  žák z důvodu zdravotního stavu nemůže každý den navštěvovat školu.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8000" dirty="0"/>
              <a:t>Povinnost podpisu IVP pracovníkem PPP je i nadále předepsána   vyhláškou- PPP realizuje vždy při návštěvách škol, není-li návštěva možná, vyjádření zasílá emailem (škola si přikládá).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cs-CZ" sz="8000" dirty="0"/>
          </a:p>
          <a:p>
            <a:pPr marL="0" indent="0">
              <a:lnSpc>
                <a:spcPct val="120000"/>
              </a:lnSpc>
              <a:buNone/>
            </a:pPr>
            <a:endParaRPr lang="cs-CZ" sz="8000" dirty="0"/>
          </a:p>
          <a:p>
            <a:pPr>
              <a:lnSpc>
                <a:spcPct val="120000"/>
              </a:lnSpc>
            </a:pPr>
            <a:r>
              <a:rPr lang="cs-CZ" sz="8000" dirty="0"/>
              <a:t> </a:t>
            </a:r>
            <a:endParaRPr lang="cs-CZ" sz="8000" b="1" i="1" dirty="0"/>
          </a:p>
          <a:p>
            <a:endParaRPr lang="cs-CZ" dirty="0"/>
          </a:p>
          <a:p>
            <a:endParaRPr lang="cs-CZ" dirty="0"/>
          </a:p>
          <a:p>
            <a:pPr lvl="0"/>
            <a:r>
              <a:rPr lang="cs-CZ" dirty="0"/>
              <a:t>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3AE7907-A2D8-415A-901D-DC0970CEF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36EAD1-DAFE-401D-B855-C330AE475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487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620687"/>
            <a:ext cx="7543800" cy="936105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Podpůrné opatření  Doporučení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úpravy podmínek přijímání ke vzdělávání</a:t>
            </a:r>
            <a:endParaRPr lang="cs-CZ" sz="2800" b="1" dirty="0">
              <a:solidFill>
                <a:schemeClr val="accent1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96764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Samostatný dokument, zákonný zástupce přikládá k přihlášce ke střednímu vzdělávání.</a:t>
            </a:r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 Pro žáky se SVP a PO od 2.stupně,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 výběr SŠ dle schopností žáka, PO na SŠ dále doporučována dle míry a rozsahu SVP.</a:t>
            </a:r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3AE7907-A2D8-415A-901D-DC0970CEF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36EAD1-DAFE-401D-B855-C330AE475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20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2ED81-4C27-46F4-844A-B87A0D61D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Změny v poskytování PO během platnosti Doporučení ŠPZ, </a:t>
            </a:r>
            <a:r>
              <a:rPr lang="cs-CZ" sz="2000" dirty="0">
                <a:solidFill>
                  <a:srgbClr val="0070C0"/>
                </a:solidFill>
              </a:rPr>
              <a:t>např. u PSPP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C0CB99-E883-4DA9-A441-B735F696C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§ 16 </a:t>
            </a:r>
          </a:p>
          <a:p>
            <a:r>
              <a:rPr lang="cs-CZ" b="1" dirty="0"/>
              <a:t>Postup při poskytování podpůrných opatření druhého až pátého stupně </a:t>
            </a:r>
            <a:endParaRPr lang="cs-CZ" dirty="0"/>
          </a:p>
          <a:p>
            <a:r>
              <a:rPr lang="cs-CZ" dirty="0"/>
              <a:t>(3) </a:t>
            </a:r>
            <a:r>
              <a:rPr lang="cs-CZ" dirty="0">
                <a:solidFill>
                  <a:srgbClr val="FF0000"/>
                </a:solidFill>
              </a:rPr>
              <a:t>Není-li možné ze závažných důvodů zabezpečit bezodkladné poskytování doporučeného podpůrného opatření,</a:t>
            </a:r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poskytuje škola po projednání se školským poradenským zařízením a na základě informovaného souhlasu zletilého žáka nebo zákonného zástupce žáka po dobu nezbytně nutnou jiné obdobné podpůrné opatření stejného stupně</a:t>
            </a:r>
            <a:r>
              <a:rPr lang="cs-CZ" dirty="0"/>
              <a:t>. </a:t>
            </a:r>
            <a:r>
              <a:rPr lang="cs-CZ" dirty="0">
                <a:solidFill>
                  <a:srgbClr val="7030A0"/>
                </a:solidFill>
              </a:rPr>
              <a:t>Není-li doporučené podpůrné opatření poskytnuto do 4 měsíců ode dne vydání doporučení, škola projedná tuto skutečnost se školským poradenským zařízením. </a:t>
            </a:r>
          </a:p>
          <a:p>
            <a:r>
              <a:rPr lang="cs-CZ" dirty="0"/>
              <a:t>(5) Shledá-li </a:t>
            </a:r>
            <a:r>
              <a:rPr lang="cs-CZ" dirty="0">
                <a:solidFill>
                  <a:srgbClr val="FF0000"/>
                </a:solidFill>
              </a:rPr>
              <a:t>škola</a:t>
            </a:r>
            <a:r>
              <a:rPr lang="cs-CZ" dirty="0"/>
              <a:t>, že podpůrná opatření </a:t>
            </a:r>
            <a:r>
              <a:rPr lang="cs-CZ" dirty="0">
                <a:highlight>
                  <a:srgbClr val="FFFF00"/>
                </a:highlight>
              </a:rPr>
              <a:t>nejsou dostačující nebo nevedou k naplňování vzdělávacích možností a potřeb žáka, bezodkladně doporučí zletilému žákovi nebo zákonnému zástupci žáka využití poradenské pomoci školského poradenského zařízení. </a:t>
            </a:r>
            <a:r>
              <a:rPr lang="cs-CZ" dirty="0"/>
              <a:t>Obdobně škola postupuje i v případě, shledá-li, že poskytovaná podpůrná opatření </a:t>
            </a:r>
            <a:r>
              <a:rPr lang="cs-CZ" dirty="0">
                <a:highlight>
                  <a:srgbClr val="C0C0C0"/>
                </a:highlight>
              </a:rPr>
              <a:t>již nejsou potřebná. </a:t>
            </a:r>
          </a:p>
          <a:p>
            <a:r>
              <a:rPr lang="cs-CZ" dirty="0"/>
              <a:t>(6) Shledá-li </a:t>
            </a:r>
            <a:r>
              <a:rPr lang="cs-CZ" dirty="0">
                <a:solidFill>
                  <a:srgbClr val="C00000"/>
                </a:solidFill>
              </a:rPr>
              <a:t>školské poradenské zařízení</a:t>
            </a:r>
            <a:r>
              <a:rPr lang="cs-CZ" dirty="0"/>
              <a:t>, že podpůrná opatření </a:t>
            </a:r>
            <a:r>
              <a:rPr lang="cs-CZ" dirty="0">
                <a:highlight>
                  <a:srgbClr val="C0C0C0"/>
                </a:highlight>
              </a:rPr>
              <a:t>nejsou dostačující nebo nevedou k naplňování </a:t>
            </a:r>
            <a:r>
              <a:rPr lang="cs-CZ" dirty="0"/>
              <a:t>vzdělávacích možností a potřeb žáka, vydá doporučení stanovující jiná podpůrná opatření případně stejná podpůrná opatření vyššího stupně. Povinnost předchozího informovaného souhlasu podle odstavce 1 tím není dotčena.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BBFA83-C2AC-4489-A91B-33CF3E71F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5E0E09B-B781-4FDC-B340-08AA6099C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127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78757-7ECC-4028-A7D2-EA479D58E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Změny v poskytování PO během platnosti Doporučení ŠPZ, </a:t>
            </a:r>
            <a:r>
              <a:rPr lang="cs-CZ" sz="2000" dirty="0">
                <a:solidFill>
                  <a:srgbClr val="0070C0"/>
                </a:solidFill>
              </a:rPr>
              <a:t>např. u PSPP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FC4139-7117-4F7C-A3D2-AC2C5DBE6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2348880"/>
            <a:ext cx="7543801" cy="3520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Navržené PO (</a:t>
            </a:r>
            <a:r>
              <a:rPr lang="cs-CZ" dirty="0" err="1"/>
              <a:t>např.PSPP</a:t>
            </a:r>
            <a:r>
              <a:rPr lang="cs-CZ" dirty="0"/>
              <a:t>) nebude škola z organizačních či jiných důvodů poskytovat– škola prokazatelně projedná se ZZ, bude informovat PPP písemnou cestou,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 email, DS -  objasnění důvodů neposkytování péče, PPP založí do dokumentace.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ŠSP (ŠP), který poskytoval žákovi péči, bude informovat ZZ o potřebě další stimulace žáka v příslušných oblastech (odkaz na zdroje, kde mohou ZZ čerpat materiály pro péči).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F8C444D-0481-4F65-96D7-3B0DC81C9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8BBDE0-78D2-4D89-812C-2738BB8C5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4220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3038</TotalTime>
  <Words>1045</Words>
  <Application>Microsoft Office PowerPoint</Application>
  <PresentationFormat>Předvádění na obrazovce (4:3)</PresentationFormat>
  <Paragraphs>119</Paragraphs>
  <Slides>12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Gungsuh</vt:lpstr>
      <vt:lpstr>Arial</vt:lpstr>
      <vt:lpstr>Calibri</vt:lpstr>
      <vt:lpstr>Times New Roman</vt:lpstr>
      <vt:lpstr>Trebuchet MS</vt:lpstr>
      <vt:lpstr>Wingdings</vt:lpstr>
      <vt:lpstr>Retrospektiva</vt:lpstr>
      <vt:lpstr>Prezentace aplikace PowerPoint</vt:lpstr>
      <vt:lpstr>Poradenská služba – komunikace se školami</vt:lpstr>
      <vt:lpstr>Školní dotazník</vt:lpstr>
      <vt:lpstr>Poradenská služba – komunikace se školami</vt:lpstr>
      <vt:lpstr>Poradenská služba – komunikace se školami</vt:lpstr>
      <vt:lpstr>Podpůrné opatření IVP</vt:lpstr>
      <vt:lpstr>Podpůrné opatření  Doporučení úpravy podmínek přijímání ke vzdělávání</vt:lpstr>
      <vt:lpstr>Změny v poskytování PO během platnosti Doporučení ŠPZ, např. u PSPP</vt:lpstr>
      <vt:lpstr>Změny v poskytování PO během platnosti Doporučení ŠPZ, např. u PSPP</vt:lpstr>
      <vt:lpstr>Poradenská služba- přípravná třída</vt:lpstr>
      <vt:lpstr>Zastoupení dítěte</vt:lpstr>
      <vt:lpstr>Práva a povinnosti ZZ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Odborný seminář pro výchovné poradce ZŠ</dc:title>
  <dc:creator>sona.baldrmannova@pppbrnozachova.cz</dc:creator>
  <cp:lastModifiedBy>Baldrmannová Soňa, PPP Brno</cp:lastModifiedBy>
  <cp:revision>235</cp:revision>
  <cp:lastPrinted>2019-08-27T12:58:08Z</cp:lastPrinted>
  <dcterms:created xsi:type="dcterms:W3CDTF">2015-10-27T08:31:09Z</dcterms:created>
  <dcterms:modified xsi:type="dcterms:W3CDTF">2022-10-02T15:49:26Z</dcterms:modified>
</cp:coreProperties>
</file>