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7" r:id="rId4"/>
    <p:sldId id="274" r:id="rId5"/>
    <p:sldId id="281" r:id="rId6"/>
    <p:sldId id="282" r:id="rId7"/>
    <p:sldId id="283" r:id="rId8"/>
    <p:sldId id="275" r:id="rId9"/>
    <p:sldId id="284" r:id="rId10"/>
    <p:sldId id="280" r:id="rId1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8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Klikněte pro přesun snímku</a:t>
            </a: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cs-CZ" sz="2000" b="0" strike="noStrike" spc="-1">
                <a:latin typeface="Arial"/>
              </a:rPr>
              <a:t>Klikněte pro úpravu formátu komentářů</a:t>
            </a:r>
          </a:p>
        </p:txBody>
      </p:sp>
      <p:sp>
        <p:nvSpPr>
          <p:cNvPr id="9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cs-CZ" sz="1400" b="0" strike="noStrike" spc="-1">
                <a:latin typeface="Times New Roman"/>
              </a:rPr>
              <a:t>&lt;záhlaví&gt;</a:t>
            </a:r>
          </a:p>
        </p:txBody>
      </p:sp>
      <p:sp>
        <p:nvSpPr>
          <p:cNvPr id="94" name="PlaceHolder 4"/>
          <p:cNvSpPr>
            <a:spLocks noGrp="1"/>
          </p:cNvSpPr>
          <p:nvPr>
            <p:ph type="dt" idx="7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r">
              <a:buNone/>
            </a:pPr>
            <a:r>
              <a:rPr lang="cs-CZ" sz="1400" b="0" strike="noStrike" spc="-1">
                <a:latin typeface="Times New Roman"/>
              </a:rPr>
              <a:t>&lt;datum/čas&gt;</a:t>
            </a:r>
          </a:p>
        </p:txBody>
      </p:sp>
      <p:sp>
        <p:nvSpPr>
          <p:cNvPr id="95" name="PlaceHolder 5"/>
          <p:cNvSpPr>
            <a:spLocks noGrp="1"/>
          </p:cNvSpPr>
          <p:nvPr>
            <p:ph type="ftr" idx="8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96" name="PlaceHolder 6"/>
          <p:cNvSpPr>
            <a:spLocks noGrp="1"/>
          </p:cNvSpPr>
          <p:nvPr>
            <p:ph type="sldNum" idx="9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r">
              <a:buNone/>
            </a:pPr>
            <a:fld id="{B902B8E4-9BAF-4595-9211-8B7E5DEBD8E1}" type="slidenum">
              <a:rPr lang="cs-CZ" sz="1400" b="0" strike="noStrike" spc="-1">
                <a:latin typeface="Times New Roman"/>
              </a:rPr>
              <a:t>‹#›</a:t>
            </a:fld>
            <a:endParaRPr lang="cs-CZ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sldNum" idx="29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AE8A817-398D-497B-A736-8B6EEF7EAF70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cs-CZ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4311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9944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1009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E96BB-21F3-D608-952E-00104F389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>
            <a:extLst>
              <a:ext uri="{FF2B5EF4-FFF2-40B4-BE49-F238E27FC236}">
                <a16:creationId xmlns:a16="http://schemas.microsoft.com/office/drawing/2014/main" id="{73A8482B-8EF7-C035-32DE-F0CF53FB29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ln w="0">
            <a:noFill/>
          </a:ln>
        </p:spPr>
      </p:sp>
      <p:sp>
        <p:nvSpPr>
          <p:cNvPr id="220" name="PlaceHolder 2">
            <a:extLst>
              <a:ext uri="{FF2B5EF4-FFF2-40B4-BE49-F238E27FC236}">
                <a16:creationId xmlns:a16="http://schemas.microsoft.com/office/drawing/2014/main" id="{468BABFA-1571-6BD4-E22A-AE76E914A3AC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79680" y="4777200"/>
            <a:ext cx="5437800" cy="3908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216000" indent="0">
              <a:buNone/>
            </a:pPr>
            <a:endParaRPr lang="cs-CZ" sz="2000" b="0" strike="noStrike" spc="-1">
              <a:latin typeface="Arial"/>
            </a:endParaRPr>
          </a:p>
        </p:txBody>
      </p:sp>
      <p:sp>
        <p:nvSpPr>
          <p:cNvPr id="221" name="PlaceHolder 3">
            <a:extLst>
              <a:ext uri="{FF2B5EF4-FFF2-40B4-BE49-F238E27FC236}">
                <a16:creationId xmlns:a16="http://schemas.microsoft.com/office/drawing/2014/main" id="{B501D863-8AF7-5F59-793B-8E2E11E6B846}"/>
              </a:ext>
            </a:extLst>
          </p:cNvPr>
          <p:cNvSpPr>
            <a:spLocks noGrp="1"/>
          </p:cNvSpPr>
          <p:nvPr>
            <p:ph type="sldNum" idx="30"/>
          </p:nvPr>
        </p:nvSpPr>
        <p:spPr>
          <a:xfrm>
            <a:off x="3850560" y="9428760"/>
            <a:ext cx="2945160" cy="497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cs-CZ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E164400-56DB-421C-B759-A8A507F2BB4C}" type="slidenum">
              <a:rPr lang="cs-CZ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cs-CZ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627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EAAED0A-55FA-48D1-B422-C7106A503A6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58C245A-6ADE-4CA4-9B98-8FE0F4039EC1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6597967-8251-4735-BDC4-5EAF0B619CAC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3735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92452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8229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3735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592452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01537BA-9CAF-4819-95CD-7998F3530D3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106E3D0-61C4-48BA-82EA-01A572DD7A2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776DF4-FCE4-4A48-9E9E-8D9CA0F766DD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FA0789-6C61-4EDC-AAEE-7CB62725C78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B879FCF-CC86-448D-9ACB-0C34F9A34E89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11B3AC1-981B-4CD3-8B4B-8548E353A41F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822960" y="286560"/>
            <a:ext cx="7543440" cy="67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E2C15FA-EC49-4ADB-911A-83BB832DC333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D103C27-A751-4629-95B0-013EFC01173A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cs-CZ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7D26FD-FED9-402B-9420-8F0A05962ED9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F0A9CA5-440D-4C2F-AD63-FFDE6A4C3A2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C5FE9B5-C805-4BFD-8296-7F6B083B38CC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2F4002F-4AEB-489F-9E1E-A62BC07CE802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F27DDE8-DD75-41BB-A071-EE3D79EEAA1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337356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5924520" y="184572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8229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/>
          </p:nvPr>
        </p:nvSpPr>
        <p:spPr>
          <a:xfrm>
            <a:off x="337356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/>
          </p:nvPr>
        </p:nvSpPr>
        <p:spPr>
          <a:xfrm>
            <a:off x="5924520" y="3947040"/>
            <a:ext cx="242892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9C26E8D-9698-4C0C-A25E-03C1AA036A8C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064C35D-4A18-4B64-993A-1C2C4E711687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4F10D4A-300D-4E08-8856-EC11803F388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A59E8FD-FF27-4120-BB8B-DEEB665B4A87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822960" y="286560"/>
            <a:ext cx="7543440" cy="67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242C797-0D59-40E0-9A1D-292D1A0D9D42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F8DBED5-EA52-430D-A946-D03C62D830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4023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688280" y="394704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8FA6338-4152-46B2-B703-C41CE8BA1A55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2296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88280" y="1845720"/>
            <a:ext cx="368100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822960" y="3947040"/>
            <a:ext cx="7543440" cy="191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E2DAAE-3C31-4458-8AC0-FB1D40AD076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 hidden="1"/>
          <p:cNvSpPr/>
          <p:nvPr/>
        </p:nvSpPr>
        <p:spPr>
          <a:xfrm>
            <a:off x="0" y="6400800"/>
            <a:ext cx="914364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" name="Rectangle 8" hidden="1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cxnSp>
        <p:nvCxnSpPr>
          <p:cNvPr id="2" name="Straight Connector 9"/>
          <p:cNvCxnSpPr/>
          <p:nvPr/>
        </p:nvCxnSpPr>
        <p:spPr>
          <a:xfrm>
            <a:off x="894960" y="1737720"/>
            <a:ext cx="747576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3" name="Rectangle 6"/>
          <p:cNvSpPr/>
          <p:nvPr/>
        </p:nvSpPr>
        <p:spPr>
          <a:xfrm>
            <a:off x="2520" y="6400800"/>
            <a:ext cx="914112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22960" y="758880"/>
            <a:ext cx="7543440" cy="35658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8000" b="0" strike="noStrike" spc="-52">
                <a:solidFill>
                  <a:srgbClr val="262626"/>
                </a:solidFill>
                <a:latin typeface="Calibri Light"/>
              </a:rPr>
              <a:t>Kliknutím lze upravit styl.</a:t>
            </a:r>
            <a:endParaRPr lang="en-US" sz="8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22960" y="6459840"/>
            <a:ext cx="18540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cs-CZ" sz="90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cs-CZ" sz="900" b="0" strike="noStrike" spc="-1">
                <a:solidFill>
                  <a:srgbClr val="FFFFFF"/>
                </a:solidFill>
                <a:latin typeface="Calibri"/>
              </a:rPr>
              <a:t>&lt;datum/čas&gt;</a:t>
            </a:r>
            <a:endParaRPr lang="cs-CZ" sz="900" b="0" strike="noStrike" spc="-1"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2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7" name="PlaceHolder 4"/>
          <p:cNvSpPr>
            <a:spLocks noGrp="1"/>
          </p:cNvSpPr>
          <p:nvPr>
            <p:ph type="sldNum" idx="3"/>
          </p:nvPr>
        </p:nvSpPr>
        <p:spPr>
          <a:xfrm>
            <a:off x="7425360" y="6459840"/>
            <a:ext cx="983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cs-CZ" sz="105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7FA3D36-E169-4DBB-BB7C-C2B23E57F9BF}" type="slidenum">
              <a:rPr lang="cs-CZ" sz="105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cs-CZ" sz="1050" b="0" strike="noStrike" spc="-1">
              <a:latin typeface="Times New Roman"/>
            </a:endParaRPr>
          </a:p>
        </p:txBody>
      </p:sp>
      <p:cxnSp>
        <p:nvCxnSpPr>
          <p:cNvPr id="8" name="Straight Connector 8"/>
          <p:cNvCxnSpPr/>
          <p:nvPr/>
        </p:nvCxnSpPr>
        <p:spPr>
          <a:xfrm>
            <a:off x="905400" y="4343400"/>
            <a:ext cx="740700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9" name="Rectangle 9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Klikněte pro úpravu formátu textu osnovy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Druhá úroveň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Třetí úroveň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404040"/>
                </a:solidFill>
                <a:latin typeface="Calibri"/>
              </a:rPr>
              <a:t>Čtvrtá úroveň osnovy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Pátá úroveň osnovy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Šestá úroveň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404040"/>
                </a:solidFill>
                <a:latin typeface="Calibri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1D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6"/>
          <p:cNvSpPr/>
          <p:nvPr/>
        </p:nvSpPr>
        <p:spPr>
          <a:xfrm>
            <a:off x="0" y="6400800"/>
            <a:ext cx="9143640" cy="4568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" name="Rectangle 8"/>
          <p:cNvSpPr/>
          <p:nvPr/>
        </p:nvSpPr>
        <p:spPr>
          <a:xfrm>
            <a:off x="0" y="6334200"/>
            <a:ext cx="9143640" cy="65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cxnSp>
        <p:nvCxnSpPr>
          <p:cNvPr id="49" name="Straight Connector 9"/>
          <p:cNvCxnSpPr/>
          <p:nvPr/>
        </p:nvCxnSpPr>
        <p:spPr>
          <a:xfrm>
            <a:off x="894960" y="1737720"/>
            <a:ext cx="7475760" cy="360"/>
          </a:xfrm>
          <a:prstGeom prst="straightConnector1">
            <a:avLst/>
          </a:prstGeom>
          <a:ln w="6350">
            <a:solidFill>
              <a:srgbClr val="000000">
                <a:lumMod val="50000"/>
                <a:lumOff val="50000"/>
              </a:srgbClr>
            </a:solidFill>
            <a:round/>
          </a:ln>
        </p:spPr>
      </p:cxn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22960" y="286560"/>
            <a:ext cx="7543440" cy="14504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4800" b="0" strike="noStrike" spc="-52">
                <a:solidFill>
                  <a:srgbClr val="404040"/>
                </a:solidFill>
                <a:latin typeface="Calibri Light"/>
              </a:rPr>
              <a:t>Kliknutím lze upravit styl.</a:t>
            </a:r>
            <a:endParaRPr lang="en-US" sz="4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822960" y="1845720"/>
            <a:ext cx="7543440" cy="402300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Autofit/>
          </a:bodyPr>
          <a:lstStyle/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Calibri"/>
              <a:buChar char=" "/>
            </a:pPr>
            <a:r>
              <a:rPr lang="cs-CZ" sz="2000" b="0" strike="noStrike" spc="-1">
                <a:solidFill>
                  <a:srgbClr val="404040"/>
                </a:solidFill>
                <a:latin typeface="Calibri"/>
              </a:rPr>
              <a:t>Upravte styly předlohy textu.</a:t>
            </a:r>
            <a:endParaRPr lang="en-US" sz="2000" b="0" strike="noStrike" spc="-1">
              <a:solidFill>
                <a:srgbClr val="404040"/>
              </a:solidFill>
              <a:latin typeface="Calibri"/>
            </a:endParaRPr>
          </a:p>
          <a:p>
            <a:pPr marL="384120" lvl="1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800" b="0" strike="noStrike" spc="-1">
                <a:solidFill>
                  <a:srgbClr val="404040"/>
                </a:solidFill>
                <a:latin typeface="Calibri"/>
              </a:rPr>
              <a:t>Druhá úroveň</a:t>
            </a:r>
            <a:endParaRPr lang="en-US" sz="1800" b="0" strike="noStrike" spc="-1">
              <a:solidFill>
                <a:srgbClr val="404040"/>
              </a:solidFill>
              <a:latin typeface="Calibri"/>
            </a:endParaRPr>
          </a:p>
          <a:p>
            <a:pPr marL="567000" lvl="2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Třetí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  <a:p>
            <a:pPr marL="749880" lvl="3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Čtvrtá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  <a:p>
            <a:pPr marL="932760" lvl="4" indent="-182880">
              <a:lnSpc>
                <a:spcPct val="90000"/>
              </a:lnSpc>
              <a:spcBef>
                <a:spcPts val="201"/>
              </a:spcBef>
              <a:spcAft>
                <a:spcPts val="400"/>
              </a:spcAft>
              <a:buClr>
                <a:srgbClr val="6F6F74"/>
              </a:buClr>
              <a:buFont typeface="Calibri"/>
              <a:buChar char="◦"/>
            </a:pPr>
            <a:r>
              <a:rPr lang="cs-CZ" sz="1400" b="0" strike="noStrike" spc="-1">
                <a:solidFill>
                  <a:srgbClr val="404040"/>
                </a:solidFill>
                <a:latin typeface="Calibri"/>
              </a:rPr>
              <a:t>Pátá úroveň</a:t>
            </a:r>
            <a:endParaRPr lang="en-US" sz="1400" b="0" strike="noStrike" spc="-1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dt" idx="4"/>
          </p:nvPr>
        </p:nvSpPr>
        <p:spPr>
          <a:xfrm>
            <a:off x="822960" y="6459840"/>
            <a:ext cx="185400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cs-CZ" sz="90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cs-CZ" sz="900" b="0" strike="noStrike" spc="-1">
                <a:solidFill>
                  <a:srgbClr val="FFFFFF"/>
                </a:solidFill>
                <a:latin typeface="Calibri"/>
              </a:rPr>
              <a:t>&lt;datum/čas&gt;</a:t>
            </a:r>
            <a:endParaRPr lang="cs-CZ" sz="900" b="0" strike="noStrike" spc="-1"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ftr" idx="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cs-CZ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cs-CZ" sz="1400" b="0" strike="noStrike" spc="-1">
                <a:latin typeface="Times New Roman"/>
              </a:rPr>
              <a:t>&lt;zápatí&gt;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sldNum" idx="6"/>
          </p:nvPr>
        </p:nvSpPr>
        <p:spPr>
          <a:xfrm>
            <a:off x="7425360" y="6459840"/>
            <a:ext cx="9835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cs-CZ" sz="1050" b="0" strike="noStrike" spc="-1">
                <a:solidFill>
                  <a:srgbClr val="FFFFFF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494DE07-FA71-49B6-BC04-66A0775CA4CA}" type="slidenum">
              <a:rPr lang="cs-CZ" sz="1050" b="0" strike="noStrike" spc="-1">
                <a:solidFill>
                  <a:srgbClr val="FFFFFF"/>
                </a:solidFill>
                <a:latin typeface="Calibri"/>
              </a:rPr>
              <a:t>‹#›</a:t>
            </a:fld>
            <a:endParaRPr lang="cs-CZ" sz="105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gov.cz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hyperlink" Target="http://www.msmt.gov.c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899640" y="1484640"/>
            <a:ext cx="7322760" cy="288000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br>
              <a:rPr sz="3600" dirty="0"/>
            </a:br>
            <a:r>
              <a:rPr lang="cs-CZ" sz="3600" b="1" strike="noStrike" spc="-52" dirty="0">
                <a:solidFill>
                  <a:schemeClr val="accent3">
                    <a:lumMod val="50000"/>
                  </a:schemeClr>
                </a:solidFill>
                <a:latin typeface="Trebuchet MS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ftr" idx="10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0" name="Picture 2"/>
          <p:cNvPicPr/>
          <p:nvPr/>
        </p:nvPicPr>
        <p:blipFill>
          <a:blip r:embed="rId3"/>
          <a:stretch/>
        </p:blipFill>
        <p:spPr>
          <a:xfrm>
            <a:off x="4644000" y="464040"/>
            <a:ext cx="3574440" cy="660240"/>
          </a:xfrm>
          <a:prstGeom prst="rect">
            <a:avLst/>
          </a:prstGeom>
          <a:ln w="0">
            <a:noFill/>
          </a:ln>
        </p:spPr>
      </p:pic>
      <p:sp>
        <p:nvSpPr>
          <p:cNvPr id="101" name="Podnadpis 2"/>
          <p:cNvSpPr/>
          <p:nvPr/>
        </p:nvSpPr>
        <p:spPr>
          <a:xfrm>
            <a:off x="755640" y="5157360"/>
            <a:ext cx="7704360" cy="712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67000" lnSpcReduction="20000"/>
          </a:bodyPr>
          <a:lstStyle/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cs-CZ" sz="2800" b="1" strike="noStrike" spc="-1" dirty="0">
                <a:solidFill>
                  <a:srgbClr val="1F497D"/>
                </a:solidFill>
                <a:latin typeface="Calibri Light"/>
              </a:rPr>
              <a:t>	      </a:t>
            </a:r>
            <a:r>
              <a:rPr lang="cs-CZ" sz="3500" b="1" spc="-1" dirty="0">
                <a:solidFill>
                  <a:schemeClr val="bg2">
                    <a:lumMod val="50000"/>
                  </a:schemeClr>
                </a:solidFill>
              </a:rPr>
              <a:t>28.1. 2026 </a:t>
            </a:r>
            <a:r>
              <a:rPr lang="cs-CZ" sz="3500" b="1" strike="noStrike" spc="-1" dirty="0">
                <a:solidFill>
                  <a:schemeClr val="bg2">
                    <a:lumMod val="50000"/>
                  </a:schemeClr>
                </a:solidFill>
              </a:rPr>
              <a:t>			         	     </a:t>
            </a:r>
            <a:r>
              <a:rPr lang="cs-CZ" sz="3500" b="1" spc="-1" dirty="0">
                <a:solidFill>
                  <a:schemeClr val="bg2">
                    <a:lumMod val="50000"/>
                  </a:schemeClr>
                </a:solidFill>
              </a:rPr>
              <a:t>OŠ </a:t>
            </a:r>
            <a:r>
              <a:rPr lang="cs-CZ" sz="3500" b="1" spc="-1" dirty="0" err="1">
                <a:solidFill>
                  <a:schemeClr val="bg2">
                    <a:lumMod val="50000"/>
                  </a:schemeClr>
                </a:solidFill>
              </a:rPr>
              <a:t>JmK</a:t>
            </a:r>
            <a:r>
              <a:rPr lang="cs-CZ" sz="3500" b="1" spc="-1" dirty="0">
                <a:solidFill>
                  <a:schemeClr val="bg2">
                    <a:lumMod val="50000"/>
                  </a:schemeClr>
                </a:solidFill>
              </a:rPr>
              <a:t>, Cejl 73</a:t>
            </a:r>
            <a:endParaRPr lang="cs-CZ" sz="3500" b="0" strike="noStrike" spc="-1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cs-CZ" sz="2800" b="1" strike="noStrike" spc="-1" dirty="0">
                <a:solidFill>
                  <a:srgbClr val="1F497D"/>
                </a:solidFill>
                <a:latin typeface="Times New Roman"/>
              </a:rPr>
              <a:t>	</a:t>
            </a:r>
            <a:endParaRPr lang="cs-CZ" sz="2800" b="0" strike="noStrike" spc="-1" dirty="0">
              <a:latin typeface="Arial"/>
            </a:endParaRPr>
          </a:p>
        </p:txBody>
      </p:sp>
      <p:sp>
        <p:nvSpPr>
          <p:cNvPr id="102" name="Obdélník 7"/>
          <p:cNvSpPr/>
          <p:nvPr/>
        </p:nvSpPr>
        <p:spPr>
          <a:xfrm>
            <a:off x="873420" y="1965768"/>
            <a:ext cx="7541167" cy="15696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Setkání ředitelek a vedoucích MŠ </a:t>
            </a:r>
          </a:p>
          <a:p>
            <a:pPr algn="ctr">
              <a:lnSpc>
                <a:spcPct val="100000"/>
              </a:lnSpc>
            </a:pP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Brno a Brno-venkova</a:t>
            </a:r>
          </a:p>
          <a:p>
            <a:pPr algn="ctr">
              <a:lnSpc>
                <a:spcPct val="100000"/>
              </a:lnSpc>
            </a:pP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v</a:t>
            </a:r>
            <a:r>
              <a:rPr lang="cs-CZ" sz="3200" b="1" strike="noStrike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 rámci </a:t>
            </a:r>
            <a:r>
              <a:rPr lang="cs-CZ" sz="3200" b="1" spc="-1" dirty="0">
                <a:solidFill>
                  <a:schemeClr val="bg2">
                    <a:lumMod val="50000"/>
                  </a:schemeClr>
                </a:solidFill>
                <a:latin typeface="Comic Sans MS"/>
              </a:rPr>
              <a:t>metodického vedení PPP Brno</a:t>
            </a:r>
            <a:endParaRPr lang="cs-CZ" sz="3200" b="0" strike="noStrike" spc="-1" dirty="0">
              <a:solidFill>
                <a:schemeClr val="bg2">
                  <a:lumMod val="50000"/>
                </a:schemeClr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7B75C15-24DA-4141-B851-599FDF56771A}" type="slidenum">
              <a:t>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827640" y="692640"/>
            <a:ext cx="7314840" cy="647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 indent="0">
              <a:lnSpc>
                <a:spcPct val="85000"/>
              </a:lnSpc>
              <a:buNone/>
            </a:pPr>
            <a:r>
              <a:rPr lang="cs-CZ" sz="3200" b="0" strike="noStrike" spc="-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/>
              </a:rPr>
              <a:t>Program, novinky, změny</a:t>
            </a:r>
            <a:endParaRPr lang="en-US" sz="3200" b="0" strike="noStrike" spc="-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832320" y="1740310"/>
            <a:ext cx="7838344" cy="4719530"/>
          </a:xfrm>
          <a:prstGeom prst="rect">
            <a:avLst/>
          </a:prstGeom>
          <a:noFill/>
          <a:ln w="0">
            <a:noFill/>
          </a:ln>
        </p:spPr>
        <p:txBody>
          <a:bodyPr lIns="0" rIns="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demogra</a:t>
            </a: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fický 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vývoj, náročné případy</a:t>
            </a: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nové pracoviště Purkyňova od 3/25, sídlo Zachova</a:t>
            </a: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vznik Krizového týmu od 1.10. 2025</a:t>
            </a:r>
          </a:p>
          <a:p>
            <a:pPr marL="91440" indent="-91440"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objednací doby (cca 5 </a:t>
            </a:r>
            <a:r>
              <a:rPr lang="cs-CZ" sz="3000" spc="-1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měs</a:t>
            </a: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.)</a:t>
            </a:r>
            <a:endParaRPr lang="en-US" sz="2400" spc="-1" dirty="0">
              <a:solidFill>
                <a:srgbClr val="404040"/>
              </a:solidFill>
              <a:latin typeface="Calibri"/>
            </a:endParaRP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dostupnost tel., objednávání – webové str.</a:t>
            </a:r>
          </a:p>
          <a:p>
            <a:pPr marL="91440" indent="-91440"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legislativní novinky (tzv. </a:t>
            </a:r>
            <a:r>
              <a:rPr lang="cs-CZ" sz="3000" b="0" strike="noStrike" spc="-1" dirty="0" err="1">
                <a:solidFill>
                  <a:schemeClr val="accent1">
                    <a:lumMod val="50000"/>
                  </a:schemeClr>
                </a:solidFill>
                <a:latin typeface="Calibri"/>
              </a:rPr>
              <a:t>odkladová</a:t>
            </a:r>
            <a:r>
              <a:rPr lang="cs-CZ" sz="3000" b="0" strike="noStrike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novela) - </a:t>
            </a:r>
            <a:r>
              <a:rPr lang="cs-CZ" sz="3200" b="1" spc="-1" dirty="0">
                <a:solidFill>
                  <a:srgbClr val="404040"/>
                </a:solidFill>
                <a:latin typeface="Calibri"/>
                <a:hlinkClick r:id="rId3"/>
              </a:rPr>
              <a:t>www.edu.gov.cz</a:t>
            </a:r>
            <a:r>
              <a:rPr lang="cs-CZ" sz="3200" b="1" spc="-1" dirty="0">
                <a:solidFill>
                  <a:srgbClr val="404040"/>
                </a:solidFill>
                <a:latin typeface="Calibri"/>
              </a:rPr>
              <a:t> </a:t>
            </a:r>
            <a:r>
              <a:rPr lang="cs-CZ" sz="32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a </a:t>
            </a:r>
            <a:r>
              <a:rPr lang="cs-CZ" sz="3200" b="1" spc="-1" dirty="0">
                <a:solidFill>
                  <a:schemeClr val="accent1">
                    <a:lumMod val="50000"/>
                  </a:schemeClr>
                </a:solidFill>
                <a:latin typeface="Calibri"/>
                <a:hlinkClick r:id="rId4"/>
              </a:rPr>
              <a:t>www.msmt.gov.cz</a:t>
            </a:r>
            <a:endParaRPr lang="cs-CZ" sz="3000" b="1" strike="noStrike" spc="-1" dirty="0">
              <a:solidFill>
                <a:schemeClr val="accent1">
                  <a:lumMod val="50000"/>
                </a:schemeClr>
              </a:solidFill>
              <a:latin typeface="Calibri"/>
            </a:endParaRPr>
          </a:p>
          <a:p>
            <a:pPr marL="91440" indent="-9144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Clr>
                <a:srgbClr val="6F6F74"/>
              </a:buClr>
              <a:buFont typeface="Wingdings" charset="2"/>
              <a:buChar char=""/>
              <a:tabLst>
                <a:tab pos="0" algn="l"/>
              </a:tabLst>
            </a:pPr>
            <a:r>
              <a:rPr lang="cs-CZ" sz="3000" spc="-1" dirty="0">
                <a:solidFill>
                  <a:schemeClr val="accent1">
                    <a:lumMod val="50000"/>
                  </a:schemeClr>
                </a:solidFill>
                <a:latin typeface="Calibri"/>
              </a:rPr>
              <a:t> předčasné nástupy – nutno pečlivě zvažovat</a:t>
            </a: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ftr" idx="11"/>
          </p:nvPr>
        </p:nvSpPr>
        <p:spPr>
          <a:xfrm>
            <a:off x="3072984" y="6459840"/>
            <a:ext cx="3308736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 dirty="0">
              <a:latin typeface="Times New Roman"/>
            </a:endParaRPr>
          </a:p>
        </p:txBody>
      </p:sp>
      <p:pic>
        <p:nvPicPr>
          <p:cNvPr id="106" name="Obrázek 5"/>
          <p:cNvPicPr/>
          <p:nvPr/>
        </p:nvPicPr>
        <p:blipFill>
          <a:blip r:embed="rId5"/>
          <a:stretch/>
        </p:blipFill>
        <p:spPr>
          <a:xfrm>
            <a:off x="3177914" y="6305797"/>
            <a:ext cx="3203805" cy="518723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Zapojení PPP do OP JAK: </a:t>
            </a:r>
            <a:b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</a:b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Podpora poradenského systému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2320" y="1638795"/>
            <a:ext cx="7560360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Cíl: cílená metodická personální podpora poradenským pracovníkům školy / školského zařízení (zejména VP, MP, ŠP, ŠSP) formou mentoringu, metodického vedení a supervize.</a:t>
            </a: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Pozice:  </a:t>
            </a:r>
            <a:r>
              <a:rPr lang="cs-CZ" sz="2900" b="1" spc="-1" dirty="0">
                <a:latin typeface="Calibri"/>
                <a:ea typeface="+mn-lt"/>
                <a:cs typeface="+mn-lt"/>
              </a:rPr>
              <a:t>psycholog-metodik / speciální pedagog-metodik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  - nyní 30 </a:t>
            </a:r>
            <a:r>
              <a:rPr lang="cs-CZ" sz="2900" spc="-1" dirty="0" err="1">
                <a:latin typeface="Calibri"/>
                <a:ea typeface="+mn-lt"/>
                <a:cs typeface="+mn-lt"/>
              </a:rPr>
              <a:t>odb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. </a:t>
            </a:r>
            <a:r>
              <a:rPr lang="cs-CZ" sz="2900" spc="-1" dirty="0" err="1">
                <a:latin typeface="Calibri"/>
                <a:ea typeface="+mn-lt"/>
                <a:cs typeface="+mn-lt"/>
              </a:rPr>
              <a:t>prac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. s kvalifikací (!)</a:t>
            </a:r>
            <a:endParaRPr lang="cs-CZ" sz="2900" dirty="0">
              <a:latin typeface="Calibri"/>
            </a:endParaRPr>
          </a:p>
          <a:p>
            <a:pPr>
              <a:buFont typeface="Arial" panose="05000000000000000000" pitchFamily="2" charset="2"/>
              <a:buChar char="•"/>
              <a:tabLst>
                <a:tab pos="0" algn="l"/>
              </a:tabLst>
            </a:pPr>
            <a:r>
              <a:rPr lang="cs-CZ" sz="2900" spc="-1" dirty="0">
                <a:latin typeface="Calibri"/>
                <a:ea typeface="+mn-lt"/>
                <a:cs typeface="+mn-lt"/>
              </a:rPr>
              <a:t>Cílová skupina: </a:t>
            </a:r>
            <a:r>
              <a:rPr lang="cs-CZ" sz="2900" spc="-1" dirty="0">
                <a:solidFill>
                  <a:srgbClr val="C00000"/>
                </a:solidFill>
                <a:latin typeface="Calibri"/>
                <a:ea typeface="+mn-lt"/>
                <a:cs typeface="+mn-lt"/>
              </a:rPr>
              <a:t>děti v MŠ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, </a:t>
            </a:r>
            <a:r>
              <a:rPr lang="cs-CZ" sz="2900" spc="-1" dirty="0">
                <a:solidFill>
                  <a:srgbClr val="C00000"/>
                </a:solidFill>
                <a:latin typeface="Calibri"/>
                <a:ea typeface="+mn-lt"/>
                <a:cs typeface="+mn-lt"/>
              </a:rPr>
              <a:t>žáci ZŠ a SŠ </a:t>
            </a:r>
            <a:r>
              <a:rPr lang="cs-CZ" sz="2900" spc="-1" dirty="0">
                <a:latin typeface="Calibri"/>
                <a:ea typeface="+mn-lt"/>
                <a:cs typeface="+mn-lt"/>
              </a:rPr>
              <a:t>, ve školských zařízeních, pedagogičtí i nepedagogičtí pracovníci škol a školských zařízení. Rodiče dětí, žáků. Veřejnost.</a:t>
            </a:r>
            <a:endParaRPr lang="cs-CZ" sz="2900" dirty="0">
              <a:latin typeface="Calibri"/>
            </a:endParaRP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938072" y="6398640"/>
            <a:ext cx="2597468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6657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Legislativní změny (</a:t>
            </a:r>
            <a:r>
              <a:rPr lang="cs-CZ" sz="3200" b="1" spc="-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odkladová</a:t>
            </a: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novela)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2319" y="1638795"/>
            <a:ext cx="7817005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r>
              <a:rPr lang="cs-CZ" sz="2700" dirty="0"/>
              <a:t>Zrušení dodatečného odkladu ŠD, opakování 1.roč.</a:t>
            </a:r>
          </a:p>
          <a:p>
            <a:r>
              <a:rPr lang="cs-CZ" sz="2700" dirty="0"/>
              <a:t>Úprava pravidel odkladů (</a:t>
            </a:r>
            <a:r>
              <a:rPr lang="cs-CZ" sz="2700" dirty="0" err="1"/>
              <a:t>inf.letáky</a:t>
            </a:r>
            <a:r>
              <a:rPr lang="cs-CZ" sz="2700" dirty="0"/>
              <a:t>)</a:t>
            </a:r>
          </a:p>
          <a:p>
            <a:r>
              <a:rPr lang="cs-CZ" sz="2700" dirty="0"/>
              <a:t>Změny termínů pro zápisy do MŠ i ZŠ</a:t>
            </a:r>
          </a:p>
          <a:p>
            <a:r>
              <a:rPr lang="cs-CZ" sz="2700" dirty="0"/>
              <a:t>Povinná diagnostika dětí v MŠ</a:t>
            </a:r>
          </a:p>
          <a:p>
            <a:r>
              <a:rPr lang="cs-CZ" sz="2700" dirty="0"/>
              <a:t>Asistenti pedagoga v 1.roč.</a:t>
            </a:r>
          </a:p>
          <a:p>
            <a:r>
              <a:rPr lang="cs-CZ" sz="2700" dirty="0"/>
              <a:t>Slovní hodnocení (post. náběh v 1. a 2.roč.)</a:t>
            </a:r>
          </a:p>
          <a:p>
            <a:r>
              <a:rPr lang="cs-CZ" sz="2700" dirty="0"/>
              <a:t>Nastavení spádovosti PPP pro školy a financování PPP (2026/27)</a:t>
            </a:r>
          </a:p>
          <a:p>
            <a:r>
              <a:rPr lang="cs-CZ" sz="2700" dirty="0"/>
              <a:t>Rušení přípravných tříd (2029)</a:t>
            </a: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938072" y="6398640"/>
            <a:ext cx="2597468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767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/>
          </a:bodyPr>
          <a:lstStyle/>
          <a:p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Legislativní změny (MŠ)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2320" y="1638795"/>
            <a:ext cx="7560360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  <a:p>
            <a:r>
              <a:rPr lang="cs-CZ" sz="2700" dirty="0"/>
              <a:t>Změna termínu zápisu do mateřské školy na 15. března až 15. dubna.</a:t>
            </a:r>
          </a:p>
          <a:p>
            <a:r>
              <a:rPr lang="cs-CZ" sz="2700" dirty="0" err="1"/>
              <a:t>Screening</a:t>
            </a:r>
            <a:r>
              <a:rPr lang="cs-CZ" sz="2700" dirty="0"/>
              <a:t> školní zralosti (i v kontextu školní připravenosti) v mateřských školách k zajištění včasné identifikace potřeb dětí.</a:t>
            </a:r>
          </a:p>
          <a:p>
            <a:r>
              <a:rPr lang="cs-CZ" sz="2700" dirty="0"/>
              <a:t>Individuální vzdělávací plán v případě odkladu povinné školní docházky.</a:t>
            </a:r>
          </a:p>
          <a:p>
            <a:r>
              <a:rPr lang="cs-CZ" sz="2700" dirty="0"/>
              <a:t>Pilotáž modelu institucionalizace speciálních pedagogů v mateřských školách.</a:t>
            </a:r>
          </a:p>
          <a:p>
            <a:pPr indent="0"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24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938072" y="6398640"/>
            <a:ext cx="2597468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6506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0ADBE-40E3-E3FC-AF59-D84A862D1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>
            <a:extLst>
              <a:ext uri="{FF2B5EF4-FFF2-40B4-BE49-F238E27FC236}">
                <a16:creationId xmlns:a16="http://schemas.microsoft.com/office/drawing/2014/main" id="{1554D4E9-4855-E778-7292-61AC3DF303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27640" y="692639"/>
            <a:ext cx="7314840" cy="884955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rmAutofit fontScale="90000"/>
          </a:bodyPr>
          <a:lstStyle/>
          <a:p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Legislativní změny (</a:t>
            </a:r>
            <a:r>
              <a:rPr lang="cs-CZ" sz="3200" b="1" spc="-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odkladová</a:t>
            </a: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/>
              </a:rPr>
              <a:t> novela)</a:t>
            </a:r>
            <a:endParaRPr lang="cs-CZ" sz="3200" b="1" strike="noStrike" spc="-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4" name="PlaceHolder 2">
            <a:extLst>
              <a:ext uri="{FF2B5EF4-FFF2-40B4-BE49-F238E27FC236}">
                <a16:creationId xmlns:a16="http://schemas.microsoft.com/office/drawing/2014/main" id="{C73716FE-A32E-C931-BE92-D3119D24679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27640" y="1978361"/>
            <a:ext cx="7817005" cy="4759845"/>
          </a:xfrm>
          <a:prstGeom prst="rect">
            <a:avLst/>
          </a:prstGeom>
          <a:noFill/>
          <a:ln w="0">
            <a:noFill/>
          </a:ln>
        </p:spPr>
        <p:txBody>
          <a:bodyPr lIns="0" tIns="45720" rIns="0" bIns="45720" anchor="t">
            <a:normAutofit fontScale="96000"/>
          </a:bodyPr>
          <a:lstStyle/>
          <a:p>
            <a:r>
              <a:rPr lang="cs-CZ" sz="2700" dirty="0"/>
              <a:t>Předpokládá se, že v mateřských školách bude ve větší míře probíhat </a:t>
            </a:r>
            <a:r>
              <a:rPr lang="cs-CZ" sz="2700" dirty="0" err="1"/>
              <a:t>screening</a:t>
            </a:r>
            <a:r>
              <a:rPr lang="cs-CZ" sz="2700" dirty="0"/>
              <a:t> předškolních dětí zaměřený na posouzení školní připravenosti ze strany pedagogicko-psychologických poraden. </a:t>
            </a:r>
            <a:r>
              <a:rPr lang="cs-CZ" sz="2700" dirty="0" err="1"/>
              <a:t>Screening</a:t>
            </a:r>
            <a:r>
              <a:rPr lang="cs-CZ" sz="2700" dirty="0"/>
              <a:t> bude forma metodické podpory pro pedagogy a zákonné zástupce, aby mohli cíleně pracovat s dětmi na rozvoji všech oblastí důležitých k plynulému přechodu do základní školy.</a:t>
            </a:r>
          </a:p>
          <a:p>
            <a:r>
              <a:rPr lang="cs-CZ" sz="2700" dirty="0"/>
              <a:t>Více informací ke </a:t>
            </a:r>
            <a:r>
              <a:rPr lang="cs-CZ" sz="2700" dirty="0" err="1"/>
              <a:t>screeningům</a:t>
            </a:r>
            <a:r>
              <a:rPr lang="cs-CZ" sz="2700" dirty="0"/>
              <a:t> zveřejní MŠMT v roce 2026.</a:t>
            </a:r>
          </a:p>
          <a:p>
            <a:pPr indent="0">
              <a:lnSpc>
                <a:spcPct val="90000"/>
              </a:lnSpc>
              <a:spcBef>
                <a:spcPts val="1199"/>
              </a:spcBef>
              <a:spcAft>
                <a:spcPts val="201"/>
              </a:spcAft>
              <a:buNone/>
              <a:tabLst>
                <a:tab pos="0" algn="l"/>
              </a:tabLst>
            </a:pPr>
            <a:endParaRPr lang="en-US" sz="800" b="0" strike="noStrike" spc="-1" dirty="0">
              <a:solidFill>
                <a:srgbClr val="404040"/>
              </a:solidFill>
              <a:latin typeface="Calibri"/>
            </a:endParaRPr>
          </a:p>
        </p:txBody>
      </p:sp>
      <p:sp>
        <p:nvSpPr>
          <p:cNvPr id="105" name="PlaceHolder 3">
            <a:extLst>
              <a:ext uri="{FF2B5EF4-FFF2-40B4-BE49-F238E27FC236}">
                <a16:creationId xmlns:a16="http://schemas.microsoft.com/office/drawing/2014/main" id="{BD5067F8-A278-207D-0A96-C67EF636ADD5}"/>
              </a:ext>
            </a:extLst>
          </p:cNvPr>
          <p:cNvSpPr>
            <a:spLocks noGrp="1"/>
          </p:cNvSpPr>
          <p:nvPr>
            <p:ph type="ftr" idx="4294967295"/>
          </p:nvPr>
        </p:nvSpPr>
        <p:spPr>
          <a:xfrm>
            <a:off x="2764800" y="6459840"/>
            <a:ext cx="36169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buNone/>
              <a:defRPr lang="cs-CZ" sz="2400" b="0" strike="noStrike" spc="-1">
                <a:latin typeface="Times New Roman"/>
              </a:defRPr>
            </a:lvl1pPr>
          </a:lstStyle>
          <a:p>
            <a:pPr indent="0">
              <a:buNone/>
            </a:pPr>
            <a:endParaRPr lang="cs-CZ" sz="2400" b="0" strike="noStrike" spc="-1">
              <a:latin typeface="Times New Roman"/>
            </a:endParaRPr>
          </a:p>
        </p:txBody>
      </p:sp>
      <p:pic>
        <p:nvPicPr>
          <p:cNvPr id="106" name="Obrázek 5">
            <a:extLst>
              <a:ext uri="{FF2B5EF4-FFF2-40B4-BE49-F238E27FC236}">
                <a16:creationId xmlns:a16="http://schemas.microsoft.com/office/drawing/2014/main" id="{E4683CEE-5840-5C59-DC86-89A155348B07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2938072" y="6398640"/>
            <a:ext cx="2597468" cy="425880"/>
          </a:xfrm>
          <a:prstGeom prst="rect">
            <a:avLst/>
          </a:prstGeom>
          <a:ln w="0">
            <a:noFill/>
          </a:ln>
        </p:spPr>
      </p:pic>
      <p:sp>
        <p:nvSpPr>
          <p:cNvPr id="5" name="PlaceHolder 4">
            <a:extLst>
              <a:ext uri="{FF2B5EF4-FFF2-40B4-BE49-F238E27FC236}">
                <a16:creationId xmlns:a16="http://schemas.microsoft.com/office/drawing/2014/main" id="{DA80D13C-69D2-4797-C902-CDE6E998D53D}"/>
              </a:ext>
            </a:extLst>
          </p:cNvPr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2E12F5E-8118-4690-AF0A-099355CFF4AD}" type="slidenum"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2788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54344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lstStyle/>
          <a:p>
            <a:pPr>
              <a:lnSpc>
                <a:spcPct val="85000"/>
              </a:lnSpc>
            </a:pP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Statistiky PPP Brno (meziroční)</a:t>
            </a:r>
            <a:endParaRPr lang="en-US" sz="32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65F46A99-B156-851E-CB26-79F1CC6EC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81" y="1804250"/>
            <a:ext cx="8010838" cy="3834716"/>
          </a:xfrm>
          <a:prstGeom prst="rect">
            <a:avLst/>
          </a:prstGeom>
        </p:spPr>
      </p:pic>
      <p:pic>
        <p:nvPicPr>
          <p:cNvPr id="4" name="Obrázek 5"/>
          <p:cNvPicPr/>
          <p:nvPr/>
        </p:nvPicPr>
        <p:blipFill>
          <a:blip r:embed="rId3"/>
          <a:stretch/>
        </p:blipFill>
        <p:spPr>
          <a:xfrm>
            <a:off x="2764800" y="6305797"/>
            <a:ext cx="3616920" cy="518723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2579291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687056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Statistiky PPP Brno – předškoláci (za šk.r..24/25)</a:t>
            </a:r>
            <a:endParaRPr lang="en-US" sz="32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pic>
        <p:nvPicPr>
          <p:cNvPr id="4" name="Obrázek 5"/>
          <p:cNvPicPr/>
          <p:nvPr/>
        </p:nvPicPr>
        <p:blipFill>
          <a:blip r:embed="rId2"/>
          <a:stretch/>
        </p:blipFill>
        <p:spPr>
          <a:xfrm>
            <a:off x="2764800" y="6305797"/>
            <a:ext cx="3616920" cy="518723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916475"/>
              </p:ext>
            </p:extLst>
          </p:nvPr>
        </p:nvGraphicFramePr>
        <p:xfrm>
          <a:off x="1164234" y="2521262"/>
          <a:ext cx="6825522" cy="1351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3626">
                  <a:extLst>
                    <a:ext uri="{9D8B030D-6E8A-4147-A177-3AD203B41FA5}">
                      <a16:colId xmlns:a16="http://schemas.microsoft.com/office/drawing/2014/main" val="2994120170"/>
                    </a:ext>
                  </a:extLst>
                </a:gridCol>
                <a:gridCol w="1743626">
                  <a:extLst>
                    <a:ext uri="{9D8B030D-6E8A-4147-A177-3AD203B41FA5}">
                      <a16:colId xmlns:a16="http://schemas.microsoft.com/office/drawing/2014/main" val="3840763996"/>
                    </a:ext>
                  </a:extLst>
                </a:gridCol>
                <a:gridCol w="1743626">
                  <a:extLst>
                    <a:ext uri="{9D8B030D-6E8A-4147-A177-3AD203B41FA5}">
                      <a16:colId xmlns:a16="http://schemas.microsoft.com/office/drawing/2014/main" val="2391958497"/>
                    </a:ext>
                  </a:extLst>
                </a:gridCol>
                <a:gridCol w="1594644">
                  <a:extLst>
                    <a:ext uri="{9D8B030D-6E8A-4147-A177-3AD203B41FA5}">
                      <a16:colId xmlns:a16="http://schemas.microsoft.com/office/drawing/2014/main" val="1091223555"/>
                    </a:ext>
                  </a:extLst>
                </a:gridCol>
              </a:tblGrid>
              <a:tr h="650615">
                <a:tc>
                  <a:txBody>
                    <a:bodyPr/>
                    <a:lstStyle/>
                    <a:p>
                      <a:r>
                        <a:rPr lang="cs-CZ" sz="2000" dirty="0"/>
                        <a:t>Počet </a:t>
                      </a:r>
                      <a:r>
                        <a:rPr lang="cs-CZ" sz="2000" dirty="0" err="1"/>
                        <a:t>předškol.d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Vyš. ŠZ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Dop. OŠD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Por.chov</a:t>
                      </a:r>
                      <a:r>
                        <a:rPr lang="cs-CZ" dirty="0"/>
                        <a:t>.</a:t>
                      </a:r>
                      <a:r>
                        <a:rPr lang="cs-CZ" baseline="0" dirty="0"/>
                        <a:t> a rizikové jevy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0503887"/>
                  </a:ext>
                </a:extLst>
              </a:tr>
              <a:tr h="650615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1483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1168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839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217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063694"/>
                  </a:ext>
                </a:extLst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1164234" y="4443025"/>
            <a:ext cx="6825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OŠD nedoporučen 28% indikovaný R či MŠ.</a:t>
            </a:r>
          </a:p>
          <a:p>
            <a:r>
              <a:rPr lang="cs-CZ" sz="2400" dirty="0"/>
              <a:t>Cca 15% rizikových a por. chování.</a:t>
            </a:r>
          </a:p>
        </p:txBody>
      </p:sp>
    </p:spTree>
    <p:extLst>
      <p:ext uri="{BB962C8B-B14F-4D97-AF65-F5344CB8AC3E}">
        <p14:creationId xmlns:p14="http://schemas.microsoft.com/office/powerpoint/2010/main" val="2531256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 idx="4294967295"/>
          </p:nvPr>
        </p:nvSpPr>
        <p:spPr>
          <a:xfrm>
            <a:off x="822960" y="836640"/>
            <a:ext cx="7941030" cy="7196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>
              <a:lnSpc>
                <a:spcPct val="85000"/>
              </a:lnSpc>
            </a:pPr>
            <a:r>
              <a:rPr lang="cs-CZ" sz="3200" b="1" spc="-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Přání do roku 2026</a:t>
            </a:r>
            <a:endParaRPr lang="en-US" sz="3200" b="0" strike="noStrike" spc="-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45029" y="1859340"/>
            <a:ext cx="7600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cs-CZ" sz="2000" dirty="0"/>
            </a:br>
            <a:endParaRPr lang="cs-CZ" sz="2000" dirty="0"/>
          </a:p>
        </p:txBody>
      </p:sp>
      <p:sp>
        <p:nvSpPr>
          <p:cNvPr id="2" name="Obdélník 1"/>
          <p:cNvSpPr/>
          <p:nvPr/>
        </p:nvSpPr>
        <p:spPr>
          <a:xfrm>
            <a:off x="599607" y="2213283"/>
            <a:ext cx="8394491" cy="348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Ať vám vydrží optimismus a chuť pracovat s dětmi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…a  dokážete se popasovat s přicházejícími změnami.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Ať si uděláte čas na sebe, odpočinek a relaxaci jako prevenci vyhoření.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Ať se vám daří i v soukromém životě !!!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				</a:t>
            </a:r>
            <a:r>
              <a:rPr lang="cs-CZ" sz="4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4400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6041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5051</TotalTime>
  <Words>523</Words>
  <Application>Microsoft Office PowerPoint</Application>
  <PresentationFormat>Předvádění na obrazovce (4:3)</PresentationFormat>
  <Paragraphs>71</Paragraphs>
  <Slides>9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Symbol</vt:lpstr>
      <vt:lpstr>Times New Roman</vt:lpstr>
      <vt:lpstr>Trebuchet MS</vt:lpstr>
      <vt:lpstr>Wingdings</vt:lpstr>
      <vt:lpstr>Retrospektiva</vt:lpstr>
      <vt:lpstr>Retrospektiva</vt:lpstr>
      <vt:lpstr>  </vt:lpstr>
      <vt:lpstr>Program, novinky, změny</vt:lpstr>
      <vt:lpstr>Zapojení PPP do OP JAK:  Podpora poradenského systému</vt:lpstr>
      <vt:lpstr>Legislativní změny (odkladová novela)</vt:lpstr>
      <vt:lpstr>Legislativní změny (MŠ)</vt:lpstr>
      <vt:lpstr>Legislativní změny (odkladová novela)</vt:lpstr>
      <vt:lpstr>Statistiky PPP Brno (meziroční)</vt:lpstr>
      <vt:lpstr>Statistiky PPP Brno – předškoláci (za šk.r..24/25)</vt:lpstr>
      <vt:lpstr>Přání do roku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Odborný seminář pro výchovné poradce ZŠ</dc:title>
  <dc:subject/>
  <dc:creator>sona.baldrmannova@pppbrnozachova.cz</dc:creator>
  <dc:description/>
  <cp:lastModifiedBy>Mikulášek Libor, PPP Brno</cp:lastModifiedBy>
  <cp:revision>346</cp:revision>
  <cp:lastPrinted>2019-08-27T12:58:08Z</cp:lastPrinted>
  <dcterms:created xsi:type="dcterms:W3CDTF">2015-10-27T08:31:09Z</dcterms:created>
  <dcterms:modified xsi:type="dcterms:W3CDTF">2026-01-29T13:10:49Z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5</vt:i4>
  </property>
  <property fmtid="{D5CDD505-2E9C-101B-9397-08002B2CF9AE}" pid="3" name="PresentationFormat">
    <vt:lpwstr>Předvádění na obrazovce (4:3)</vt:lpwstr>
  </property>
  <property fmtid="{D5CDD505-2E9C-101B-9397-08002B2CF9AE}" pid="4" name="Slides">
    <vt:i4>34</vt:i4>
  </property>
</Properties>
</file>