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0" r:id="rId7"/>
    <p:sldId id="264" r:id="rId8"/>
    <p:sldId id="280" r:id="rId9"/>
    <p:sldId id="266" r:id="rId10"/>
    <p:sldId id="259" r:id="rId11"/>
    <p:sldId id="281" r:id="rId12"/>
    <p:sldId id="267" r:id="rId13"/>
    <p:sldId id="282" r:id="rId14"/>
    <p:sldId id="283" r:id="rId15"/>
    <p:sldId id="284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7" autoAdjust="0"/>
    <p:restoredTop sz="96270" autoAdjust="0"/>
  </p:normalViewPr>
  <p:slideViewPr>
    <p:cSldViewPr snapToGrid="0">
      <p:cViewPr varScale="1">
        <p:scale>
          <a:sx n="86" d="100"/>
          <a:sy n="86" d="100"/>
        </p:scale>
        <p:origin x="1483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F808A663-D773-6B42-B7D5-AB15C31EC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A9D8401-243B-2E44-8BE4-811495184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02FD9438-DD1D-E545-8C00-71B3DF301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6C9FD7E3-968E-254F-A42D-DF85C8CDD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BBF52D35-0C3A-4D44-88FC-A8EB9DBB2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CC9F686F-5AFF-8D4C-BA8A-A06BF4EAD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C27EC4D4-323E-EF40-975A-F45607013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DCD6A5CE-212A-E242-A75F-39CF15129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24790B2B-4651-1742-AEE8-A2027EBF0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BE7EED53-ED3F-3746-8D8B-63FA7491E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530469B3-2E84-344B-B755-CE8C10F68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E2E01748-38AD-8B48-9299-2FA714C4C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ancocha@ped.muni.c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4" y="2553372"/>
            <a:ext cx="8521200" cy="1171580"/>
          </a:xfrm>
        </p:spPr>
        <p:txBody>
          <a:bodyPr/>
          <a:lstStyle/>
          <a:p>
            <a:r>
              <a:rPr lang="en-GB" dirty="0"/>
              <a:t>Program </a:t>
            </a:r>
            <a:r>
              <a:rPr lang="en-GB" dirty="0" err="1"/>
              <a:t>sociálně-emočního</a:t>
            </a:r>
            <a:r>
              <a:rPr lang="en-GB" dirty="0"/>
              <a:t> </a:t>
            </a:r>
            <a:r>
              <a:rPr lang="en-GB" dirty="0" err="1"/>
              <a:t>učení</a:t>
            </a:r>
            <a:r>
              <a:rPr lang="en-GB" dirty="0"/>
              <a:t>: </a:t>
            </a:r>
            <a:br>
              <a:rPr lang="en-GB" dirty="0"/>
            </a:br>
            <a:r>
              <a:rPr lang="en-GB" sz="2800" dirty="0" err="1"/>
              <a:t>vývoj</a:t>
            </a:r>
            <a:r>
              <a:rPr lang="en-GB" sz="2800" dirty="0"/>
              <a:t> a </a:t>
            </a:r>
            <a:r>
              <a:rPr lang="en-GB" sz="2800" dirty="0" err="1"/>
              <a:t>implementace</a:t>
            </a:r>
            <a:r>
              <a:rPr lang="en-GB" sz="2800" dirty="0"/>
              <a:t> </a:t>
            </a:r>
            <a:r>
              <a:rPr lang="en-GB" sz="2800" dirty="0" err="1"/>
              <a:t>komplexní</a:t>
            </a:r>
            <a:r>
              <a:rPr lang="en-GB" sz="2800" dirty="0"/>
              <a:t> </a:t>
            </a:r>
            <a:r>
              <a:rPr lang="en-GB" sz="2800" dirty="0" err="1"/>
              <a:t>podpory</a:t>
            </a:r>
            <a:r>
              <a:rPr lang="en-GB" sz="2800" dirty="0"/>
              <a:t> </a:t>
            </a:r>
            <a:r>
              <a:rPr lang="en-GB" sz="2800" dirty="0" err="1"/>
              <a:t>duševního</a:t>
            </a:r>
            <a:r>
              <a:rPr lang="en-GB" sz="2800" dirty="0"/>
              <a:t> </a:t>
            </a:r>
            <a:r>
              <a:rPr lang="en-GB" sz="2800" dirty="0" err="1"/>
              <a:t>zdraví</a:t>
            </a:r>
            <a:endParaRPr lang="en-GB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424" y="4205856"/>
            <a:ext cx="8521200" cy="698497"/>
          </a:xfrm>
        </p:spPr>
        <p:txBody>
          <a:bodyPr/>
          <a:lstStyle/>
          <a:p>
            <a:r>
              <a:rPr lang="en-GB" dirty="0" err="1"/>
              <a:t>Pedagogická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MU</a:t>
            </a:r>
          </a:p>
          <a:p>
            <a:endParaRPr lang="en-GB" dirty="0"/>
          </a:p>
          <a:p>
            <a:r>
              <a:rPr lang="en-GB" dirty="0" err="1"/>
              <a:t>Projekt</a:t>
            </a:r>
            <a:r>
              <a:rPr lang="en-GB" dirty="0"/>
              <a:t> </a:t>
            </a:r>
            <a:r>
              <a:rPr lang="en-GB" dirty="0" err="1"/>
              <a:t>Technologické</a:t>
            </a:r>
            <a:r>
              <a:rPr lang="en-GB" dirty="0"/>
              <a:t> </a:t>
            </a:r>
            <a:r>
              <a:rPr lang="en-GB" dirty="0" err="1"/>
              <a:t>agentury</a:t>
            </a:r>
            <a:r>
              <a:rPr lang="en-GB" dirty="0"/>
              <a:t> </a:t>
            </a:r>
            <a:r>
              <a:rPr lang="en-GB" dirty="0" err="1"/>
              <a:t>České</a:t>
            </a:r>
            <a:r>
              <a:rPr lang="en-GB" dirty="0"/>
              <a:t> </a:t>
            </a:r>
            <a:r>
              <a:rPr lang="en-GB" dirty="0" err="1"/>
              <a:t>republiky</a:t>
            </a:r>
            <a:r>
              <a:rPr lang="en-GB" dirty="0"/>
              <a:t> 2023 – 2026 </a:t>
            </a: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972489-B85B-D609-6EFA-6DC1C10FE6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397" y="118994"/>
            <a:ext cx="2450272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A095A2-1A62-5DDA-D968-3DF9B2A5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464852" cy="451576"/>
          </a:xfrm>
        </p:spPr>
        <p:txBody>
          <a:bodyPr/>
          <a:lstStyle/>
          <a:p>
            <a:r>
              <a:rPr lang="en-US" altLang="cs-CZ" sz="2800" dirty="0"/>
              <a:t>Co </a:t>
            </a:r>
            <a:r>
              <a:rPr lang="en-US" altLang="cs-CZ" sz="2800" dirty="0" err="1"/>
              <a:t>budeme</a:t>
            </a:r>
            <a:r>
              <a:rPr lang="en-US" altLang="cs-CZ" sz="2800" dirty="0"/>
              <a:t> od </a:t>
            </a:r>
            <a:r>
              <a:rPr lang="en-US" altLang="cs-CZ" sz="2800" dirty="0" err="1"/>
              <a:t>učitelů</a:t>
            </a:r>
            <a:r>
              <a:rPr lang="en-US" altLang="cs-CZ" sz="2800" dirty="0"/>
              <a:t> </a:t>
            </a:r>
            <a:r>
              <a:rPr lang="en-US" altLang="cs-CZ" sz="2800" dirty="0" err="1"/>
              <a:t>žádat</a:t>
            </a:r>
            <a:r>
              <a:rPr lang="en-US" altLang="cs-CZ" sz="2800" dirty="0"/>
              <a:t> </a:t>
            </a:r>
            <a:br>
              <a:rPr lang="en-US" altLang="cs-CZ" sz="2800" dirty="0"/>
            </a:br>
            <a:r>
              <a:rPr lang="en-US" altLang="cs-CZ" sz="2400" dirty="0"/>
              <a:t>(</a:t>
            </a:r>
            <a:r>
              <a:rPr lang="en-US" altLang="cs-CZ" sz="2400" dirty="0" err="1"/>
              <a:t>březen</a:t>
            </a:r>
            <a:r>
              <a:rPr lang="en-US" altLang="cs-CZ" sz="2400" dirty="0"/>
              <a:t> </a:t>
            </a:r>
            <a:r>
              <a:rPr lang="en-US" altLang="cs-CZ" sz="2400" dirty="0" err="1"/>
              <a:t>až</a:t>
            </a:r>
            <a:r>
              <a:rPr lang="en-US" altLang="cs-CZ" sz="2400" dirty="0"/>
              <a:t> </a:t>
            </a:r>
            <a:r>
              <a:rPr lang="en-US" altLang="cs-CZ" sz="2400" dirty="0" err="1"/>
              <a:t>červen</a:t>
            </a:r>
            <a:r>
              <a:rPr lang="en-US" altLang="cs-CZ" sz="2400" dirty="0"/>
              <a:t> 2024)</a:t>
            </a:r>
            <a:br>
              <a:rPr lang="en-US" altLang="cs-CZ" sz="2800" dirty="0"/>
            </a:br>
            <a:br>
              <a:rPr lang="en-US" altLang="cs-CZ" sz="2800" dirty="0"/>
            </a:b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10</a:t>
            </a:fld>
            <a:endParaRPr lang="en-GB" altLang="cs-CZ" noProof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B14347A-4F85-7638-514C-D315EF51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818404"/>
            <a:ext cx="8370291" cy="4046517"/>
          </a:xfrm>
        </p:spPr>
        <p:txBody>
          <a:bodyPr/>
          <a:lstStyle/>
          <a:p>
            <a:r>
              <a:rPr lang="cs-CZ" altLang="cs-CZ" sz="1800" dirty="0"/>
              <a:t>Účast na dvou skupinových setkáních s diskusí o duševním zdraví dětí v rozsahu 2x 90 minut online</a:t>
            </a:r>
          </a:p>
          <a:p>
            <a:pPr marL="54000" indent="0">
              <a:buNone/>
            </a:pPr>
            <a:endParaRPr lang="cs-CZ" altLang="cs-CZ" sz="1800" dirty="0"/>
          </a:p>
          <a:p>
            <a:r>
              <a:rPr lang="cs-CZ" altLang="cs-CZ" sz="1800" dirty="0"/>
              <a:t>Poskytnutí zpětné vazby na připravované materiály (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prostřednictvím e-mailu, online setkání a/nebo telefonického hovoru)</a:t>
            </a:r>
          </a:p>
          <a:p>
            <a:pPr marL="54000" indent="0">
              <a:buNone/>
            </a:pP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Shlédnutí videí na téma duševního zdraví v rozsahu 3 hodin (shlédnutí online nahrávek)</a:t>
            </a:r>
          </a:p>
          <a:p>
            <a:pPr marL="54000" indent="0">
              <a:buNone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Absolvování prezenčního školení na </a:t>
            </a:r>
            <a:r>
              <a:rPr lang="cs-CZ" altLang="cs-CZ" sz="1800" dirty="0" err="1">
                <a:cs typeface="Times New Roman" panose="02020603050405020304" pitchFamily="18" charset="0"/>
              </a:rPr>
              <a:t>PdF</a:t>
            </a:r>
            <a:r>
              <a:rPr lang="cs-CZ" altLang="cs-CZ" sz="1800" dirty="0">
                <a:cs typeface="Times New Roman" panose="02020603050405020304" pitchFamily="18" charset="0"/>
              </a:rPr>
              <a:t> MU o praktickém používání metodiky SEL ve školní třídě v rozsahu 6 hodin </a:t>
            </a:r>
            <a:endParaRPr lang="cs-CZ" altLang="cs-CZ" sz="1800" dirty="0"/>
          </a:p>
          <a:p>
            <a:pPr marL="54000" indent="0">
              <a:buNone/>
            </a:pPr>
            <a:endParaRPr lang="cs-CZ" altLang="cs-CZ" sz="2000" dirty="0"/>
          </a:p>
          <a:p>
            <a:endParaRPr lang="cs-CZ" altLang="cs-CZ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1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A095A2-1A62-5DDA-D968-3DF9B2A5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464852" cy="451576"/>
          </a:xfrm>
        </p:spPr>
        <p:txBody>
          <a:bodyPr/>
          <a:lstStyle/>
          <a:p>
            <a:r>
              <a:rPr lang="en-US" altLang="cs-CZ" sz="2800" dirty="0"/>
              <a:t>Co </a:t>
            </a:r>
            <a:r>
              <a:rPr lang="en-US" altLang="cs-CZ" sz="2800" dirty="0" err="1"/>
              <a:t>budeme</a:t>
            </a:r>
            <a:r>
              <a:rPr lang="en-US" altLang="cs-CZ" sz="2800" dirty="0"/>
              <a:t> od </a:t>
            </a:r>
            <a:r>
              <a:rPr lang="en-US" altLang="cs-CZ" sz="2800" dirty="0" err="1"/>
              <a:t>učitelů</a:t>
            </a:r>
            <a:r>
              <a:rPr lang="en-US" altLang="cs-CZ" sz="2800" dirty="0"/>
              <a:t> </a:t>
            </a:r>
            <a:r>
              <a:rPr lang="en-US" altLang="cs-CZ" sz="2800" dirty="0" err="1"/>
              <a:t>žádat</a:t>
            </a:r>
            <a:r>
              <a:rPr lang="en-US" altLang="cs-CZ" sz="2800" dirty="0"/>
              <a:t> </a:t>
            </a:r>
            <a:br>
              <a:rPr lang="en-US" altLang="cs-CZ" sz="2800" dirty="0"/>
            </a:br>
            <a:r>
              <a:rPr lang="en-US" altLang="cs-CZ" sz="2400" dirty="0"/>
              <a:t>(</a:t>
            </a:r>
            <a:r>
              <a:rPr lang="en-US" altLang="cs-CZ" sz="2400" dirty="0" err="1"/>
              <a:t>školní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rok</a:t>
            </a:r>
            <a:r>
              <a:rPr lang="en-US" altLang="cs-CZ" sz="2400" dirty="0"/>
              <a:t> 2024/2025)</a:t>
            </a:r>
            <a:br>
              <a:rPr lang="en-US" altLang="cs-CZ" sz="2800" dirty="0"/>
            </a:br>
            <a:br>
              <a:rPr lang="en-US" altLang="cs-CZ" sz="2800" dirty="0"/>
            </a:b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11</a:t>
            </a:fld>
            <a:endParaRPr lang="en-GB" altLang="cs-CZ" noProof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B14347A-4F85-7638-514C-D315EF51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818404"/>
            <a:ext cx="8370291" cy="4046517"/>
          </a:xfrm>
        </p:spPr>
        <p:txBody>
          <a:bodyPr/>
          <a:lstStyle/>
          <a:p>
            <a:r>
              <a:rPr lang="cs-CZ" altLang="cs-CZ" sz="1800" dirty="0"/>
              <a:t>Účast na úvodním online zaškolení do metodiky SEL (90 minut online), září 2024</a:t>
            </a:r>
          </a:p>
          <a:p>
            <a:pPr marL="54000" indent="0">
              <a:buNone/>
            </a:pPr>
            <a:endParaRPr lang="cs-CZ" altLang="cs-CZ" sz="1800" dirty="0"/>
          </a:p>
          <a:p>
            <a:r>
              <a:rPr lang="cs-CZ" altLang="cs-CZ" sz="1800" dirty="0"/>
              <a:t>Účast na pěti průběžných setkáních k používání metodiky ve třídě (5x 60 minut online, přibližně každé dva měsíce)</a:t>
            </a:r>
          </a:p>
          <a:p>
            <a:pPr marL="54000" indent="0">
              <a:buNone/>
            </a:pP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Realizace (odzkoušení) celkem 30 lekcí/cvičení SEL (dle pracovních listů) ve své třídě. Každé cvičení v délce přibližně 20 minut (ideálně dvakrát týdně). Cvičení lze realizovat jak během výuky, tak v rámci aktivit družiny, atp. </a:t>
            </a:r>
          </a:p>
          <a:p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Během přibližně jedné třetiny lekcí bude s učitelem ve třídě zástupce </a:t>
            </a:r>
            <a:r>
              <a:rPr lang="cs-CZ" altLang="cs-CZ" sz="1800" dirty="0" err="1">
                <a:cs typeface="Times New Roman" panose="02020603050405020304" pitchFamily="18" charset="0"/>
              </a:rPr>
              <a:t>PdF</a:t>
            </a:r>
            <a:r>
              <a:rPr lang="cs-CZ" altLang="cs-CZ" sz="1800" dirty="0">
                <a:cs typeface="Times New Roman" panose="02020603050405020304" pitchFamily="18" charset="0"/>
              </a:rPr>
              <a:t> MU, který učiteli pomůže s realizací lekce a zaznamená údaje o jejím průběhu. </a:t>
            </a:r>
            <a:endParaRPr lang="cs-CZ" altLang="cs-CZ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9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A095A2-1A62-5DDA-D968-3DF9B2A5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464852" cy="451576"/>
          </a:xfrm>
        </p:spPr>
        <p:txBody>
          <a:bodyPr/>
          <a:lstStyle/>
          <a:p>
            <a:r>
              <a:rPr lang="en-US" altLang="cs-CZ" sz="2800" dirty="0"/>
              <a:t>Co </a:t>
            </a:r>
            <a:r>
              <a:rPr lang="en-US" altLang="cs-CZ" sz="2800" dirty="0" err="1"/>
              <a:t>budeme</a:t>
            </a:r>
            <a:r>
              <a:rPr lang="en-US" altLang="cs-CZ" sz="2800" dirty="0"/>
              <a:t> od </a:t>
            </a:r>
            <a:r>
              <a:rPr lang="en-US" altLang="cs-CZ" sz="2800" dirty="0" err="1"/>
              <a:t>učitelů</a:t>
            </a:r>
            <a:r>
              <a:rPr lang="en-US" altLang="cs-CZ" sz="2800" dirty="0"/>
              <a:t> a </a:t>
            </a:r>
            <a:r>
              <a:rPr lang="en-US" altLang="cs-CZ" sz="2800" dirty="0" err="1"/>
              <a:t>školy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žádat</a:t>
            </a:r>
            <a:r>
              <a:rPr lang="en-US" altLang="cs-CZ" sz="2800" dirty="0"/>
              <a:t> </a:t>
            </a:r>
            <a:br>
              <a:rPr lang="en-US" altLang="cs-CZ" sz="2800" dirty="0"/>
            </a:br>
            <a:r>
              <a:rPr lang="en-US" altLang="cs-CZ" sz="2400" dirty="0"/>
              <a:t>(</a:t>
            </a:r>
            <a:r>
              <a:rPr lang="en-US" altLang="cs-CZ" sz="2400" dirty="0" err="1"/>
              <a:t>sběr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dat</a:t>
            </a:r>
            <a:r>
              <a:rPr lang="en-US" altLang="cs-CZ" sz="2400" dirty="0"/>
              <a:t> 2024/2025)</a:t>
            </a:r>
            <a:br>
              <a:rPr lang="en-US" altLang="cs-CZ" sz="2800" dirty="0"/>
            </a:br>
            <a:br>
              <a:rPr lang="en-US" altLang="cs-CZ" sz="2800" dirty="0"/>
            </a:b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12</a:t>
            </a:fld>
            <a:endParaRPr lang="en-GB" altLang="cs-CZ" noProof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B14347A-4F85-7638-514C-D315EF51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818404"/>
            <a:ext cx="8370291" cy="4046517"/>
          </a:xfrm>
        </p:spPr>
        <p:txBody>
          <a:bodyPr/>
          <a:lstStyle/>
          <a:p>
            <a:pPr marL="54000" indent="0">
              <a:buNone/>
            </a:pPr>
            <a:r>
              <a:rPr lang="cs-CZ" altLang="cs-CZ" sz="1800" dirty="0"/>
              <a:t>Učitel bude zaznamenávat údaje o lekcích/cvičeních a poskytne zpětnou vazbu na realizované aktivity. Škola poskytne </a:t>
            </a:r>
            <a:r>
              <a:rPr lang="cs-CZ" altLang="cs-CZ" sz="1800" b="1" dirty="0"/>
              <a:t>anonymizované</a:t>
            </a:r>
            <a:r>
              <a:rPr lang="cs-CZ" altLang="cs-CZ" sz="1800" dirty="0"/>
              <a:t> údaje o prospěchu a chování žáků ve třídě.  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■ Známky v pololetí a na konci školního roku. </a:t>
            </a:r>
          </a:p>
          <a:p>
            <a:pPr marL="54000" indent="0">
              <a:buNone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■ Počet a druh kázeňských opatření.</a:t>
            </a:r>
          </a:p>
          <a:p>
            <a:pPr marL="54000" indent="0">
              <a:buNone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■ Záznamy o docházce. </a:t>
            </a:r>
          </a:p>
          <a:p>
            <a:pPr marL="54000" indent="0">
              <a:buNone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■ Vyplněné údaje o průběhu lekcí/cvičení SEL. </a:t>
            </a:r>
          </a:p>
          <a:p>
            <a:pPr marL="54000" indent="0">
              <a:buNone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■ Dotazník pro učitele.</a:t>
            </a:r>
          </a:p>
          <a:p>
            <a:pPr marL="54000" indent="0">
              <a:buNone/>
            </a:pPr>
            <a:endParaRPr lang="en-US" dirty="0"/>
          </a:p>
          <a:p>
            <a:pPr marL="54000" indent="0">
              <a:buNone/>
            </a:pPr>
            <a:r>
              <a:rPr lang="en-US" i="1" dirty="0"/>
              <a:t>(</a:t>
            </a:r>
            <a:r>
              <a:rPr lang="en-US" i="1" dirty="0" err="1"/>
              <a:t>údaje</a:t>
            </a:r>
            <a:r>
              <a:rPr lang="en-US" i="1" dirty="0"/>
              <a:t> za </a:t>
            </a:r>
            <a:r>
              <a:rPr lang="en-US" i="1" dirty="0" err="1"/>
              <a:t>celou</a:t>
            </a:r>
            <a:r>
              <a:rPr lang="en-US" i="1" dirty="0"/>
              <a:t> </a:t>
            </a:r>
            <a:r>
              <a:rPr lang="en-US" i="1" dirty="0" err="1"/>
              <a:t>třídu</a:t>
            </a:r>
            <a:r>
              <a:rPr lang="en-US" i="1" dirty="0"/>
              <a:t>, bez </a:t>
            </a:r>
            <a:r>
              <a:rPr lang="en-US" i="1" dirty="0" err="1"/>
              <a:t>identifikace</a:t>
            </a:r>
            <a:r>
              <a:rPr lang="en-US" i="1" dirty="0"/>
              <a:t> </a:t>
            </a:r>
            <a:r>
              <a:rPr lang="en-US" i="1" dirty="0" err="1"/>
              <a:t>žáků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41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A095A2-1A62-5DDA-D968-3DF9B2A5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altLang="cs-CZ" sz="2800" dirty="0"/>
              <a:t>V </a:t>
            </a:r>
            <a:r>
              <a:rPr lang="en-US" altLang="cs-CZ" sz="2800" dirty="0" err="1"/>
              <a:t>případě</a:t>
            </a:r>
            <a:r>
              <a:rPr lang="en-US" altLang="cs-CZ" sz="2800" dirty="0"/>
              <a:t> </a:t>
            </a:r>
            <a:r>
              <a:rPr lang="en-US" altLang="cs-CZ" sz="2800" dirty="0" err="1"/>
              <a:t>zájmu</a:t>
            </a:r>
            <a:r>
              <a:rPr lang="en-US" altLang="cs-CZ" sz="2800" dirty="0"/>
              <a:t> o </a:t>
            </a:r>
            <a:r>
              <a:rPr lang="en-US" altLang="cs-CZ" sz="2800" dirty="0" err="1"/>
              <a:t>spolupráci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13</a:t>
            </a:fld>
            <a:endParaRPr lang="en-GB" altLang="cs-CZ" noProof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B14347A-4F85-7638-514C-D315EF51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00" y="1599743"/>
            <a:ext cx="4156100" cy="4046517"/>
          </a:xfrm>
        </p:spPr>
        <p:txBody>
          <a:bodyPr/>
          <a:lstStyle/>
          <a:p>
            <a:pPr marL="54000" indent="0">
              <a:buNone/>
            </a:pPr>
            <a:r>
              <a:rPr lang="cs-CZ" altLang="cs-CZ" sz="2000" dirty="0"/>
              <a:t>Kontaktujte nás emailem:</a:t>
            </a:r>
          </a:p>
          <a:p>
            <a:endParaRPr lang="cs-CZ" altLang="cs-CZ" sz="2000" dirty="0"/>
          </a:p>
          <a:p>
            <a:pPr marL="54000" indent="0">
              <a:buNone/>
            </a:pPr>
            <a:r>
              <a:rPr lang="cs-CZ" altLang="cs-CZ" sz="2000" dirty="0">
                <a:hlinkClick r:id="rId2"/>
              </a:rPr>
              <a:t>pancocha@ped.muni.cz</a:t>
            </a:r>
            <a:endParaRPr lang="cs-CZ" altLang="cs-CZ" sz="2000" dirty="0"/>
          </a:p>
          <a:p>
            <a:endParaRPr lang="cs-CZ" altLang="cs-CZ" sz="2000" dirty="0"/>
          </a:p>
          <a:p>
            <a:pPr marL="54000" indent="0">
              <a:buNone/>
            </a:pPr>
            <a:r>
              <a:rPr lang="cs-CZ" altLang="cs-CZ" sz="2000" dirty="0"/>
              <a:t>Institut výzkumu inkluzivního vzdělávání</a:t>
            </a:r>
          </a:p>
          <a:p>
            <a:pPr marL="54000" indent="0">
              <a:buNone/>
            </a:pPr>
            <a:r>
              <a:rPr lang="cs-CZ" altLang="cs-CZ" sz="2000" dirty="0"/>
              <a:t>Pedagogická fakulta MU</a:t>
            </a:r>
          </a:p>
          <a:p>
            <a:pPr marL="54000" indent="0">
              <a:buNone/>
            </a:pPr>
            <a:endParaRPr lang="cs-CZ" altLang="cs-CZ" sz="2000" dirty="0"/>
          </a:p>
          <a:p>
            <a:pPr marL="54000" indent="0">
              <a:buNone/>
            </a:pPr>
            <a:r>
              <a:rPr lang="cs-CZ" altLang="cs-CZ" sz="2000" dirty="0"/>
              <a:t>Řešitel projektu:</a:t>
            </a:r>
          </a:p>
          <a:p>
            <a:pPr marL="54000" indent="0">
              <a:buNone/>
            </a:pPr>
            <a:r>
              <a:rPr lang="cs-CZ" altLang="cs-CZ" sz="2000" dirty="0"/>
              <a:t>Prof. PhDr. Karel Pančocha, Ph.D. 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4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Institute for research in inclusive education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09633A-33AB-8619-34C3-2EFC466F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F41FF3-A539-34F0-95E9-B30FBAD2F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Podpořit duševního zdraví dětí na základních školách 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Rozšířit znalosti a dovednosti studentů pedagogických oborů a pedagogů v praxi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Vytvořit vzdělávací materiály s tématikou duševního zdraví 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Vytvořit akreditovaný kurz dalšího vzdělávání pedagogických pracovníků s tématem sociálně emočního učení</a:t>
            </a: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Vytvořit certifikovanou metodiku sociálně emočního učení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9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3</a:t>
            </a:fld>
            <a:endParaRPr lang="en-GB" altLang="cs-CZ" noProof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D6326E0-8261-93E8-9C78-C0823081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sociálně-emoční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 (SEL)?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4BE1F37-A4A9-ADC2-F225-66EA01F9C90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/>
          <a:lstStyle/>
          <a:p>
            <a:pPr marL="54000" indent="0">
              <a:buNone/>
            </a:pP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Sociální a emoční učení (SEL) je proces rozvoje sebeuvědomění, sebeřízení, sociálního cítění a rozhodovacích dovedností potřebných k úspěchu ve škole, v práci a v životě. </a:t>
            </a:r>
            <a:endParaRPr lang="cs-CZ" altLang="cs-CZ" sz="2000" dirty="0"/>
          </a:p>
          <a:p>
            <a:pPr marL="54000" indent="0">
              <a:buNone/>
            </a:pP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6598CE-2F7C-02E1-DFC3-52BC0A10E1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14" y="1199929"/>
            <a:ext cx="4514986" cy="4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4</a:t>
            </a:fld>
            <a:endParaRPr lang="en-GB" altLang="cs-CZ" noProof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D6326E0-8261-93E8-9C78-C0823081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K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SEL </a:t>
            </a:r>
            <a:r>
              <a:rPr lang="en-US" dirty="0" err="1"/>
              <a:t>přispět</a:t>
            </a:r>
            <a:r>
              <a:rPr lang="en-US" dirty="0"/>
              <a:t>?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4BE1F37-A4A9-ADC2-F225-66EA01F9C90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7779052" cy="4139998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Zlepšení studijních výsledků: </a:t>
            </a: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Žáci, kteří mají silné sociálně emoční dovednosti, se lépe soustředí, učí a uchovávají informace. 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Budování pozitivních vztahů: </a:t>
            </a: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SEL pomáhá dětem rozvíjet dovednosti, které potřebují k budování a udržování pozitivních vztahů s vrstevníky, učiteli a členy rodiny.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22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5</a:t>
            </a:fld>
            <a:endParaRPr lang="en-GB" altLang="cs-CZ" noProof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D6326E0-8261-93E8-9C78-C0823081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K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SEL </a:t>
            </a:r>
            <a:r>
              <a:rPr lang="en-US" dirty="0" err="1"/>
              <a:t>přispět</a:t>
            </a:r>
            <a:r>
              <a:rPr lang="en-US" dirty="0"/>
              <a:t>?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4BE1F37-A4A9-ADC2-F225-66EA01F9C90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7938078" cy="4139998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Snížení problémového chování: </a:t>
            </a: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SEL může dětem pomoci naučit se zvládat emoce, snížit úzkost, zlepšit náladu, řešit mezilidské konflikty a činit zodpovědná rozhodnutí. To může vést ke snížení náročného chování, jako je agrese, šikana a záškoláctví.</a:t>
            </a:r>
            <a:r>
              <a:rPr lang="cs-CZ" sz="1400" dirty="0">
                <a:effectLst/>
              </a:rPr>
              <a:t> </a:t>
            </a:r>
          </a:p>
          <a:p>
            <a:pPr marL="54000" indent="0">
              <a:buNone/>
            </a:pPr>
            <a:endParaRPr lang="cs-CZ" altLang="cs-CZ" sz="2000" dirty="0"/>
          </a:p>
          <a:p>
            <a:r>
              <a:rPr lang="cs-CZ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Zlepšení duševního zdraví a pohody: </a:t>
            </a:r>
            <a:r>
              <a:rPr lang="cs-CZ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Celkově může SEL ve třídě pomoci dětem rozvíjet pozitivní vnímání sebe sama, zvládat stres, zdravě přijímat své emoce, sloužit jako pozitivní vzor pro své vrstevníky a zvýšit jejich motivaci k docházce do školy a k úspěchu ve škole.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981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6</a:t>
            </a:fld>
            <a:endParaRPr lang="en-GB" altLang="cs-CZ" noProof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D6326E0-8261-93E8-9C78-C0823081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metodiky</a:t>
            </a:r>
            <a:r>
              <a:rPr lang="en-US" dirty="0"/>
              <a:t> </a:t>
            </a:r>
            <a:r>
              <a:rPr lang="en-US" dirty="0" err="1"/>
              <a:t>sociálně</a:t>
            </a:r>
            <a:r>
              <a:rPr lang="en-US" dirty="0"/>
              <a:t> </a:t>
            </a:r>
            <a:r>
              <a:rPr lang="en-US" dirty="0" err="1"/>
              <a:t>emočního</a:t>
            </a:r>
            <a:r>
              <a:rPr lang="en-US" dirty="0"/>
              <a:t> </a:t>
            </a:r>
            <a:r>
              <a:rPr lang="en-US" dirty="0" err="1"/>
              <a:t>učení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4BE1F37-A4A9-ADC2-F225-66EA01F9C90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V českých školách jsou již dnes používány různé postupy a metodiky SEL pro podporu duševního zdraví dětí.</a:t>
            </a:r>
          </a:p>
          <a:p>
            <a:endParaRPr lang="cs-CZ" altLang="cs-CZ" sz="2000" dirty="0"/>
          </a:p>
          <a:p>
            <a:r>
              <a:rPr lang="cs-CZ" altLang="cs-CZ" sz="2000" dirty="0"/>
              <a:t>Jednou z nich je např. metodika 4R, kterou adaptovala organizace Česká odborná společnost inkluzivního vzdělávání (ČOSIV/SOFA). </a:t>
            </a:r>
            <a:endParaRPr lang="en-US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38E5FF-BA33-9A27-4801-474A729F0A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242" y="2224984"/>
            <a:ext cx="2807528" cy="309303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8FED861-32AA-7F2F-7A43-949498F79518}"/>
              </a:ext>
            </a:extLst>
          </p:cNvPr>
          <p:cNvSpPr txBox="1"/>
          <p:nvPr/>
        </p:nvSpPr>
        <p:spPr>
          <a:xfrm>
            <a:off x="4964012" y="1807773"/>
            <a:ext cx="3639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accent1"/>
                </a:solidFill>
              </a:rPr>
              <a:t>www.societyforall.cz</a:t>
            </a:r>
            <a:r>
              <a:rPr lang="cs-CZ" dirty="0">
                <a:solidFill>
                  <a:schemeClr val="accent1"/>
                </a:solidFill>
              </a:rPr>
              <a:t>/</a:t>
            </a:r>
            <a:r>
              <a:rPr lang="cs-CZ" dirty="0" err="1">
                <a:solidFill>
                  <a:schemeClr val="accent1"/>
                </a:solidFill>
              </a:rPr>
              <a:t>rrrr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BEF04D9-477E-7821-340B-895DD6664834}"/>
              </a:ext>
            </a:extLst>
          </p:cNvPr>
          <p:cNvSpPr txBox="1"/>
          <p:nvPr/>
        </p:nvSpPr>
        <p:spPr>
          <a:xfrm>
            <a:off x="4748284" y="5318023"/>
            <a:ext cx="4071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Respekt, Rozmanitost, Rovnost, </a:t>
            </a:r>
            <a:r>
              <a:rPr lang="cs-CZ" sz="16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Resilience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9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7</a:t>
            </a:fld>
            <a:endParaRPr lang="en-GB" altLang="cs-CZ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A095A2-1A62-5DDA-D968-3DF9B2A5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tvorby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metodiky</a:t>
            </a:r>
            <a:r>
              <a:rPr lang="en-US" dirty="0"/>
              <a:t> SEL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B14347A-4F85-7638-514C-D315EF5138B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4250661" cy="4139998"/>
          </a:xfrm>
        </p:spPr>
        <p:txBody>
          <a:bodyPr>
            <a:normAutofit fontScale="92500"/>
          </a:bodyPr>
          <a:lstStyle/>
          <a:p>
            <a:pPr marL="54000" indent="0">
              <a:spcAft>
                <a:spcPts val="600"/>
              </a:spcAft>
              <a:buNone/>
            </a:pPr>
            <a:r>
              <a:rPr lang="cs-CZ" altLang="cs-CZ" dirty="0"/>
              <a:t>Vytvořit metodiku SEL ve spolupráci s učiteli v praxi, podle potřeb jejich školy</a:t>
            </a:r>
          </a:p>
          <a:p>
            <a:pPr>
              <a:spcAft>
                <a:spcPts val="600"/>
              </a:spcAft>
            </a:pPr>
            <a:endParaRPr lang="cs-CZ" altLang="cs-CZ" dirty="0"/>
          </a:p>
          <a:p>
            <a:pPr marL="54000" indent="0">
              <a:spcAft>
                <a:spcPts val="600"/>
              </a:spcAft>
              <a:buNone/>
            </a:pPr>
            <a:r>
              <a:rPr lang="cs-CZ" altLang="cs-CZ" dirty="0"/>
              <a:t>Vytvořit jednotlivá cvičení (pracovní listy), která budou učitelé moci okamžitě používat</a:t>
            </a:r>
          </a:p>
          <a:p>
            <a:pPr marL="54000" indent="0">
              <a:spcAft>
                <a:spcPts val="600"/>
              </a:spcAft>
              <a:buNone/>
            </a:pPr>
            <a:endParaRPr lang="cs-CZ" altLang="cs-CZ" dirty="0"/>
          </a:p>
          <a:p>
            <a:pPr marL="54000" indent="0">
              <a:spcAft>
                <a:spcPts val="600"/>
              </a:spcAft>
              <a:buNone/>
            </a:pPr>
            <a:r>
              <a:rPr lang="cs-CZ" dirty="0"/>
              <a:t>D</a:t>
            </a:r>
            <a:r>
              <a:rPr lang="cs-CZ" dirty="0">
                <a:effectLst/>
              </a:rPr>
              <a:t>osáhnout u dětí pozitivních změn v pozorovatelném a měřitelném chování a prožívání </a:t>
            </a:r>
            <a:endParaRPr lang="cs-CZ" altLang="cs-CZ" dirty="0"/>
          </a:p>
          <a:p>
            <a:pPr marL="54000" indent="0">
              <a:spcAft>
                <a:spcPts val="600"/>
              </a:spcAft>
              <a:buNone/>
            </a:pPr>
            <a:endParaRPr lang="cs-CZ" altLang="cs-CZ" dirty="0"/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788A5A-74CD-82E8-69FD-5148E87BD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870" y="1701505"/>
            <a:ext cx="3635589" cy="3844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62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A095A2-1A62-5DDA-D968-3DF9B2A5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altLang="cs-CZ" sz="2800" dirty="0" err="1"/>
              <a:t>Základní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prvky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připravované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metodiky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8</a:t>
            </a:fld>
            <a:endParaRPr lang="en-GB" altLang="cs-CZ" noProof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B14347A-4F85-7638-514C-D315EF51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99" y="1599743"/>
            <a:ext cx="4245553" cy="4046517"/>
          </a:xfrm>
        </p:spPr>
        <p:txBody>
          <a:bodyPr/>
          <a:lstStyle/>
          <a:p>
            <a:r>
              <a:rPr lang="cs-CZ" altLang="cs-CZ" sz="1800" dirty="0">
                <a:solidFill>
                  <a:srgbClr val="1F1F1F"/>
                </a:solidFill>
              </a:rPr>
              <a:t>Terapie přijetí a odhodlání (ACT) jako teoretického rámec metodiky</a:t>
            </a:r>
          </a:p>
          <a:p>
            <a:endParaRPr lang="cs-CZ" altLang="cs-CZ" sz="1800" dirty="0"/>
          </a:p>
          <a:p>
            <a:r>
              <a:rPr lang="cs-CZ" altLang="cs-CZ" sz="1800" dirty="0"/>
              <a:t>Principy aplikované behaviorální analýzy (ABA) pro podporu motivace dětí a hodnocení dosažených změn</a:t>
            </a:r>
          </a:p>
          <a:p>
            <a:endParaRPr lang="cs-CZ" altLang="cs-CZ" sz="1800" dirty="0"/>
          </a:p>
          <a:p>
            <a:r>
              <a:rPr lang="cs-CZ" altLang="cs-CZ" sz="1800" dirty="0"/>
              <a:t>Systém krátkých a zábavných cvičení s aktivními prvky (např. pohybovými), která lze použít kdykoliv během školního dne</a:t>
            </a:r>
          </a:p>
          <a:p>
            <a:endParaRPr lang="en-US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339FC9-D49E-AB7C-2E40-7022A6037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210" y="1433355"/>
            <a:ext cx="3007664" cy="43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A095A2-1A62-5DDA-D968-3DF9B2A5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464852" cy="451576"/>
          </a:xfrm>
        </p:spPr>
        <p:txBody>
          <a:bodyPr/>
          <a:lstStyle/>
          <a:p>
            <a:r>
              <a:rPr lang="en-US" altLang="cs-CZ" sz="2800" dirty="0"/>
              <a:t>Koho do </a:t>
            </a:r>
            <a:r>
              <a:rPr lang="en-US" altLang="cs-CZ" sz="2800" dirty="0" err="1"/>
              <a:t>projektu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hledáme</a:t>
            </a:r>
            <a:r>
              <a:rPr lang="en-US" altLang="cs-CZ" sz="2800" dirty="0"/>
              <a:t>?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CD3AB-E78A-FA80-EFE9-6B8A58AA3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Institute for research in inclusive education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58170-67A8-1C89-5194-9F15F5E1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9</a:t>
            </a:fld>
            <a:endParaRPr lang="en-GB" altLang="cs-CZ" noProof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B14347A-4F85-7638-514C-D315EF51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405741"/>
            <a:ext cx="8370291" cy="4046517"/>
          </a:xfrm>
        </p:spPr>
        <p:txBody>
          <a:bodyPr/>
          <a:lstStyle/>
          <a:p>
            <a:r>
              <a:rPr lang="cs-CZ" altLang="cs-CZ" sz="2000" dirty="0"/>
              <a:t>Hledáme </a:t>
            </a:r>
            <a:r>
              <a:rPr lang="cs-CZ" altLang="cs-CZ" sz="2000" b="1" dirty="0"/>
              <a:t>učitele prvního stupně ZŠ</a:t>
            </a:r>
            <a:r>
              <a:rPr lang="cs-CZ" altLang="cs-CZ" sz="2000" dirty="0"/>
              <a:t>, kteří učí ve 3, 4 nebo 5 třídy. Projektu se však může zúčastnit </a:t>
            </a:r>
            <a:r>
              <a:rPr lang="cs-CZ" altLang="cs-CZ" sz="2000" b="1" dirty="0"/>
              <a:t>i speciální pedagog nebo vychovatel</a:t>
            </a:r>
            <a:r>
              <a:rPr lang="cs-CZ" altLang="cs-CZ" sz="2000" dirty="0"/>
              <a:t>, který se pravidelně se skupinou žáků setkává </a:t>
            </a:r>
          </a:p>
          <a:p>
            <a:endParaRPr lang="cs-CZ" altLang="cs-CZ" sz="2000" dirty="0"/>
          </a:p>
          <a:p>
            <a:r>
              <a:rPr lang="cs-CZ" altLang="cs-CZ" sz="2000" dirty="0"/>
              <a:t>Pro pilotáž metodiky SEL hledá projektový tým </a:t>
            </a:r>
            <a:r>
              <a:rPr lang="cs-CZ" altLang="cs-CZ" sz="2000" dirty="0" err="1"/>
              <a:t>PdF</a:t>
            </a:r>
            <a:r>
              <a:rPr lang="cs-CZ" altLang="cs-CZ" sz="2000" dirty="0"/>
              <a:t> MU učitele, kteří by chtěli metodiku SEL ve své třídě ve školním roce 2024/2025 vyzkoušet.</a:t>
            </a:r>
          </a:p>
          <a:p>
            <a:pPr marL="54000" indent="0">
              <a:buNone/>
            </a:pPr>
            <a:endParaRPr lang="cs-CZ" altLang="cs-CZ" sz="2000" dirty="0"/>
          </a:p>
          <a:p>
            <a:r>
              <a:rPr lang="cs-CZ" altLang="cs-CZ" sz="2000" dirty="0"/>
              <a:t>Metodika je určena pro děti na prvním stupni ZŠ a dá se využívat jak v průběhu vyučovací hodiny, tak v družině nebo při mimoškolních aktivitách.</a:t>
            </a:r>
          </a:p>
          <a:p>
            <a:pPr marL="54000" indent="0">
              <a:buNone/>
            </a:pPr>
            <a:endParaRPr lang="cs-CZ" altLang="cs-CZ" sz="2000" dirty="0"/>
          </a:p>
          <a:p>
            <a:r>
              <a:rPr lang="cs-CZ" altLang="cs-CZ" sz="2000" dirty="0"/>
              <a:t>Účast na odzkoušení je dobrovolná a lze ji kdykoliv ukončit. Spolupracující učitelé získají za svou práci na hodnocení metodiky finanční odměnu. </a:t>
            </a:r>
          </a:p>
          <a:p>
            <a:pPr marL="54000" indent="0">
              <a:buNone/>
            </a:pPr>
            <a:endParaRPr lang="cs-CZ" altLang="cs-CZ" sz="2000" dirty="0"/>
          </a:p>
          <a:p>
            <a:pPr marL="54000" indent="0">
              <a:buNone/>
            </a:pPr>
            <a:endParaRPr lang="cs-CZ" altLang="cs-CZ" sz="2000" dirty="0"/>
          </a:p>
          <a:p>
            <a:endParaRPr lang="cs-CZ" altLang="cs-CZ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76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4-3-en.potx" id="{9A649B78-9A5B-4EEC-A428-CEF7C6C07B46}" vid="{DA4896FA-6D9C-4760-B772-EDF7D0C829E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11164-B1D7-4769-A8D6-7A40B67A754A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76d5652a-9cd3-465f-98c7-aa8090bd65c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4AD434-0D14-47B2-AFFF-E0689297F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6DAE22-606D-4097-8C06-AE78AF16BB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10376</TotalTime>
  <Words>939</Words>
  <Application>Microsoft Office PowerPoint</Application>
  <PresentationFormat>Předvádění na obrazovce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Tahoma</vt:lpstr>
      <vt:lpstr>Times New Roman</vt:lpstr>
      <vt:lpstr>Wingdings</vt:lpstr>
      <vt:lpstr>Presentation_MU_EN</vt:lpstr>
      <vt:lpstr>Program sociálně-emočního učení:  vývoj a implementace komplexní podpory duševního zdraví</vt:lpstr>
      <vt:lpstr>Cíle projektu</vt:lpstr>
      <vt:lpstr>Co je sociálně-emoční učení (SEL)?</vt:lpstr>
      <vt:lpstr>K čemu může SEL přispět? </vt:lpstr>
      <vt:lpstr>K čemu může SEL přispět? </vt:lpstr>
      <vt:lpstr>Různé metodiky sociálně emočního učení</vt:lpstr>
      <vt:lpstr>Postup tvorby nové metodiky SEL</vt:lpstr>
      <vt:lpstr>Základní prvky připravované metodiky</vt:lpstr>
      <vt:lpstr>Koho do projektu hledáme?</vt:lpstr>
      <vt:lpstr>Co budeme od učitelů žádat  (březen až červen 2024)  </vt:lpstr>
      <vt:lpstr>Co budeme od učitelů žádat  (školní rok 2024/2025)  </vt:lpstr>
      <vt:lpstr>Co budeme od učitelů a školy žádat  (sběr dat 2024/2025)  </vt:lpstr>
      <vt:lpstr>V případě zájmu o spolupráci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segregation to inclusion  in society and education</dc:title>
  <dc:creator>Karel Pančocha</dc:creator>
  <cp:lastModifiedBy>Hujková Eva, PPP Brno</cp:lastModifiedBy>
  <cp:revision>10</cp:revision>
  <dcterms:created xsi:type="dcterms:W3CDTF">2023-09-15T14:15:24Z</dcterms:created>
  <dcterms:modified xsi:type="dcterms:W3CDTF">2023-12-12T08:39:52Z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